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97" r:id="rId5"/>
  </p:sldMasterIdLst>
  <p:notesMasterIdLst>
    <p:notesMasterId r:id="rId39"/>
  </p:notesMasterIdLst>
  <p:handoutMasterIdLst>
    <p:handoutMasterId r:id="rId40"/>
  </p:handoutMasterIdLst>
  <p:sldIdLst>
    <p:sldId id="260" r:id="rId6"/>
    <p:sldId id="261" r:id="rId7"/>
    <p:sldId id="266" r:id="rId8"/>
    <p:sldId id="371" r:id="rId9"/>
    <p:sldId id="386" r:id="rId10"/>
    <p:sldId id="372" r:id="rId11"/>
    <p:sldId id="387" r:id="rId12"/>
    <p:sldId id="1624" r:id="rId13"/>
    <p:sldId id="1627" r:id="rId14"/>
    <p:sldId id="1633" r:id="rId15"/>
    <p:sldId id="1628" r:id="rId16"/>
    <p:sldId id="257" r:id="rId17"/>
    <p:sldId id="258" r:id="rId18"/>
    <p:sldId id="1635" r:id="rId19"/>
    <p:sldId id="262" r:id="rId20"/>
    <p:sldId id="373" r:id="rId21"/>
    <p:sldId id="1620" r:id="rId22"/>
    <p:sldId id="393" r:id="rId23"/>
    <p:sldId id="1626" r:id="rId24"/>
    <p:sldId id="1621" r:id="rId25"/>
    <p:sldId id="1622" r:id="rId26"/>
    <p:sldId id="1623" r:id="rId27"/>
    <p:sldId id="1625" r:id="rId28"/>
    <p:sldId id="374" r:id="rId29"/>
    <p:sldId id="388" r:id="rId30"/>
    <p:sldId id="375" r:id="rId31"/>
    <p:sldId id="390" r:id="rId32"/>
    <p:sldId id="376" r:id="rId33"/>
    <p:sldId id="389" r:id="rId34"/>
    <p:sldId id="377" r:id="rId35"/>
    <p:sldId id="391" r:id="rId36"/>
    <p:sldId id="1636" r:id="rId37"/>
    <p:sldId id="259" r:id="rId38"/>
  </p:sldIdLst>
  <p:sldSz cx="12195175" cy="6859588"/>
  <p:notesSz cx="6797675" cy="9926638"/>
  <p:defaultTextStyle>
    <a:defPPr>
      <a:defRPr lang="it-IT"/>
    </a:defPPr>
    <a:lvl1pPr marL="0" algn="l" defTabSz="1219444" rtl="0" eaLnBrk="1" latinLnBrk="0" hangingPunct="1">
      <a:defRPr sz="2400" kern="1200">
        <a:solidFill>
          <a:schemeClr val="tx1"/>
        </a:solidFill>
        <a:latin typeface="+mn-lt"/>
        <a:ea typeface="+mn-ea"/>
        <a:cs typeface="+mn-cs"/>
      </a:defRPr>
    </a:lvl1pPr>
    <a:lvl2pPr marL="609722" algn="l" defTabSz="1219444" rtl="0" eaLnBrk="1" latinLnBrk="0" hangingPunct="1">
      <a:defRPr sz="2400" kern="1200">
        <a:solidFill>
          <a:schemeClr val="tx1"/>
        </a:solidFill>
        <a:latin typeface="+mn-lt"/>
        <a:ea typeface="+mn-ea"/>
        <a:cs typeface="+mn-cs"/>
      </a:defRPr>
    </a:lvl2pPr>
    <a:lvl3pPr marL="1219444" algn="l" defTabSz="1219444" rtl="0" eaLnBrk="1" latinLnBrk="0" hangingPunct="1">
      <a:defRPr sz="2400" kern="1200">
        <a:solidFill>
          <a:schemeClr val="tx1"/>
        </a:solidFill>
        <a:latin typeface="+mn-lt"/>
        <a:ea typeface="+mn-ea"/>
        <a:cs typeface="+mn-cs"/>
      </a:defRPr>
    </a:lvl3pPr>
    <a:lvl4pPr marL="1829166" algn="l" defTabSz="1219444" rtl="0" eaLnBrk="1" latinLnBrk="0" hangingPunct="1">
      <a:defRPr sz="2400" kern="1200">
        <a:solidFill>
          <a:schemeClr val="tx1"/>
        </a:solidFill>
        <a:latin typeface="+mn-lt"/>
        <a:ea typeface="+mn-ea"/>
        <a:cs typeface="+mn-cs"/>
      </a:defRPr>
    </a:lvl4pPr>
    <a:lvl5pPr marL="2438888" algn="l" defTabSz="1219444" rtl="0" eaLnBrk="1" latinLnBrk="0" hangingPunct="1">
      <a:defRPr sz="2400" kern="1200">
        <a:solidFill>
          <a:schemeClr val="tx1"/>
        </a:solidFill>
        <a:latin typeface="+mn-lt"/>
        <a:ea typeface="+mn-ea"/>
        <a:cs typeface="+mn-cs"/>
      </a:defRPr>
    </a:lvl5pPr>
    <a:lvl6pPr marL="3048610" algn="l" defTabSz="1219444" rtl="0" eaLnBrk="1" latinLnBrk="0" hangingPunct="1">
      <a:defRPr sz="2400" kern="1200">
        <a:solidFill>
          <a:schemeClr val="tx1"/>
        </a:solidFill>
        <a:latin typeface="+mn-lt"/>
        <a:ea typeface="+mn-ea"/>
        <a:cs typeface="+mn-cs"/>
      </a:defRPr>
    </a:lvl6pPr>
    <a:lvl7pPr marL="3658332" algn="l" defTabSz="1219444" rtl="0" eaLnBrk="1" latinLnBrk="0" hangingPunct="1">
      <a:defRPr sz="2400" kern="1200">
        <a:solidFill>
          <a:schemeClr val="tx1"/>
        </a:solidFill>
        <a:latin typeface="+mn-lt"/>
        <a:ea typeface="+mn-ea"/>
        <a:cs typeface="+mn-cs"/>
      </a:defRPr>
    </a:lvl7pPr>
    <a:lvl8pPr marL="4268053" algn="l" defTabSz="1219444" rtl="0" eaLnBrk="1" latinLnBrk="0" hangingPunct="1">
      <a:defRPr sz="2400" kern="1200">
        <a:solidFill>
          <a:schemeClr val="tx1"/>
        </a:solidFill>
        <a:latin typeface="+mn-lt"/>
        <a:ea typeface="+mn-ea"/>
        <a:cs typeface="+mn-cs"/>
      </a:defRPr>
    </a:lvl8pPr>
    <a:lvl9pPr marL="4877775" algn="l" defTabSz="1219444"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6" userDrawn="1">
          <p15:clr>
            <a:srgbClr val="A4A3A4"/>
          </p15:clr>
        </p15:guide>
        <p15:guide id="2" pos="384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C"/>
    <a:srgbClr val="212C56"/>
    <a:srgbClr val="DCDCE2"/>
    <a:srgbClr val="585A6C"/>
    <a:srgbClr val="FFFFFF"/>
    <a:srgbClr val="C8D152"/>
    <a:srgbClr val="221C3A"/>
    <a:srgbClr val="C8D151"/>
    <a:srgbClr val="BCD445"/>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showGuides="1">
      <p:cViewPr varScale="1">
        <p:scale>
          <a:sx n="104" d="100"/>
          <a:sy n="104" d="100"/>
        </p:scale>
        <p:origin x="896" y="192"/>
      </p:cViewPr>
      <p:guideLst>
        <p:guide orient="horz" pos="2206"/>
        <p:guide pos="3841"/>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DBF0B0DB-CB9F-427B-8B71-41BD6C30C8B3}"/>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92C022FB-2D33-4480-AD6C-98026C5CB53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0D48269-06E8-4089-BE17-E37CEB966B42}" type="datetimeFigureOut">
              <a:rPr lang="it-IT" smtClean="0"/>
              <a:t>25/03/22</a:t>
            </a:fld>
            <a:endParaRPr lang="it-IT"/>
          </a:p>
        </p:txBody>
      </p:sp>
      <p:sp>
        <p:nvSpPr>
          <p:cNvPr id="4" name="Segnaposto piè di pagina 3">
            <a:extLst>
              <a:ext uri="{FF2B5EF4-FFF2-40B4-BE49-F238E27FC236}">
                <a16:creationId xmlns:a16="http://schemas.microsoft.com/office/drawing/2014/main" id="{88B980F1-2363-4E57-8425-00E301D10D90}"/>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B92EBDEA-3969-40DE-B5F1-161A429B9660}"/>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BF2C341-EEF5-42A8-B614-DDEEDF4322ED}" type="slidenum">
              <a:rPr lang="it-IT" smtClean="0"/>
              <a:t>‹N›</a:t>
            </a:fld>
            <a:endParaRPr lang="it-IT"/>
          </a:p>
        </p:txBody>
      </p:sp>
    </p:spTree>
    <p:extLst>
      <p:ext uri="{BB962C8B-B14F-4D97-AF65-F5344CB8AC3E}">
        <p14:creationId xmlns:p14="http://schemas.microsoft.com/office/powerpoint/2010/main" val="1784473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1B7D526-BF36-438F-9953-1920CD62DDCF}" type="datetimeFigureOut">
              <a:rPr lang="it-IT" smtClean="0"/>
              <a:t>25/03/22</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3235583-59B1-4014-9B56-51BB1626F9DB}" type="slidenum">
              <a:rPr lang="it-IT" smtClean="0"/>
              <a:t>‹N›</a:t>
            </a:fld>
            <a:endParaRPr lang="it-IT"/>
          </a:p>
        </p:txBody>
      </p:sp>
    </p:spTree>
    <p:extLst>
      <p:ext uri="{BB962C8B-B14F-4D97-AF65-F5344CB8AC3E}">
        <p14:creationId xmlns:p14="http://schemas.microsoft.com/office/powerpoint/2010/main" val="2379135572"/>
      </p:ext>
    </p:extLst>
  </p:cSld>
  <p:clrMap bg1="lt1" tx1="dk1" bg2="lt2" tx2="dk2" accent1="accent1" accent2="accent2" accent3="accent3" accent4="accent4" accent5="accent5" accent6="accent6" hlink="hlink" folHlink="folHlink"/>
  <p:notesStyle>
    <a:lvl1pPr marL="0" algn="l" defTabSz="1219444" rtl="0" eaLnBrk="1" latinLnBrk="0" hangingPunct="1">
      <a:defRPr sz="1600" kern="1200">
        <a:solidFill>
          <a:schemeClr val="tx1"/>
        </a:solidFill>
        <a:latin typeface="+mn-lt"/>
        <a:ea typeface="+mn-ea"/>
        <a:cs typeface="+mn-cs"/>
      </a:defRPr>
    </a:lvl1pPr>
    <a:lvl2pPr marL="609722" algn="l" defTabSz="1219444" rtl="0" eaLnBrk="1" latinLnBrk="0" hangingPunct="1">
      <a:defRPr sz="1600" kern="1200">
        <a:solidFill>
          <a:schemeClr val="tx1"/>
        </a:solidFill>
        <a:latin typeface="+mn-lt"/>
        <a:ea typeface="+mn-ea"/>
        <a:cs typeface="+mn-cs"/>
      </a:defRPr>
    </a:lvl2pPr>
    <a:lvl3pPr marL="1219444" algn="l" defTabSz="1219444" rtl="0" eaLnBrk="1" latinLnBrk="0" hangingPunct="1">
      <a:defRPr sz="1600" kern="1200">
        <a:solidFill>
          <a:schemeClr val="tx1"/>
        </a:solidFill>
        <a:latin typeface="+mn-lt"/>
        <a:ea typeface="+mn-ea"/>
        <a:cs typeface="+mn-cs"/>
      </a:defRPr>
    </a:lvl3pPr>
    <a:lvl4pPr marL="1829166" algn="l" defTabSz="1219444" rtl="0" eaLnBrk="1" latinLnBrk="0" hangingPunct="1">
      <a:defRPr sz="1600" kern="1200">
        <a:solidFill>
          <a:schemeClr val="tx1"/>
        </a:solidFill>
        <a:latin typeface="+mn-lt"/>
        <a:ea typeface="+mn-ea"/>
        <a:cs typeface="+mn-cs"/>
      </a:defRPr>
    </a:lvl4pPr>
    <a:lvl5pPr marL="2438888" algn="l" defTabSz="1219444" rtl="0" eaLnBrk="1" latinLnBrk="0" hangingPunct="1">
      <a:defRPr sz="1600" kern="1200">
        <a:solidFill>
          <a:schemeClr val="tx1"/>
        </a:solidFill>
        <a:latin typeface="+mn-lt"/>
        <a:ea typeface="+mn-ea"/>
        <a:cs typeface="+mn-cs"/>
      </a:defRPr>
    </a:lvl5pPr>
    <a:lvl6pPr marL="3048610" algn="l" defTabSz="1219444" rtl="0" eaLnBrk="1" latinLnBrk="0" hangingPunct="1">
      <a:defRPr sz="1600" kern="1200">
        <a:solidFill>
          <a:schemeClr val="tx1"/>
        </a:solidFill>
        <a:latin typeface="+mn-lt"/>
        <a:ea typeface="+mn-ea"/>
        <a:cs typeface="+mn-cs"/>
      </a:defRPr>
    </a:lvl6pPr>
    <a:lvl7pPr marL="3658332" algn="l" defTabSz="1219444" rtl="0" eaLnBrk="1" latinLnBrk="0" hangingPunct="1">
      <a:defRPr sz="1600" kern="1200">
        <a:solidFill>
          <a:schemeClr val="tx1"/>
        </a:solidFill>
        <a:latin typeface="+mn-lt"/>
        <a:ea typeface="+mn-ea"/>
        <a:cs typeface="+mn-cs"/>
      </a:defRPr>
    </a:lvl7pPr>
    <a:lvl8pPr marL="4268053" algn="l" defTabSz="1219444" rtl="0" eaLnBrk="1" latinLnBrk="0" hangingPunct="1">
      <a:defRPr sz="1600" kern="1200">
        <a:solidFill>
          <a:schemeClr val="tx1"/>
        </a:solidFill>
        <a:latin typeface="+mn-lt"/>
        <a:ea typeface="+mn-ea"/>
        <a:cs typeface="+mn-cs"/>
      </a:defRPr>
    </a:lvl8pPr>
    <a:lvl9pPr marL="4877775" algn="l" defTabSz="121944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33235583-59B1-4014-9B56-51BB1626F9DB}" type="slidenum">
              <a:rPr lang="it-IT" smtClean="0"/>
              <a:t>9</a:t>
            </a:fld>
            <a:endParaRPr lang="it-IT"/>
          </a:p>
        </p:txBody>
      </p:sp>
    </p:spTree>
    <p:extLst>
      <p:ext uri="{BB962C8B-B14F-4D97-AF65-F5344CB8AC3E}">
        <p14:creationId xmlns:p14="http://schemas.microsoft.com/office/powerpoint/2010/main" val="43815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33235583-59B1-4014-9B56-51BB1626F9DB}" type="slidenum">
              <a:rPr lang="it-IT" smtClean="0"/>
              <a:t>10</a:t>
            </a:fld>
            <a:endParaRPr lang="it-IT"/>
          </a:p>
        </p:txBody>
      </p:sp>
    </p:spTree>
    <p:extLst>
      <p:ext uri="{BB962C8B-B14F-4D97-AF65-F5344CB8AC3E}">
        <p14:creationId xmlns:p14="http://schemas.microsoft.com/office/powerpoint/2010/main" val="2841100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apositiva titolo ">
    <p:spTree>
      <p:nvGrpSpPr>
        <p:cNvPr id="1" name=""/>
        <p:cNvGrpSpPr/>
        <p:nvPr/>
      </p:nvGrpSpPr>
      <p:grpSpPr>
        <a:xfrm>
          <a:off x="0" y="0"/>
          <a:ext cx="0" cy="0"/>
          <a:chOff x="0" y="0"/>
          <a:chExt cx="0" cy="0"/>
        </a:xfrm>
      </p:grpSpPr>
      <p:sp>
        <p:nvSpPr>
          <p:cNvPr id="13" name="Segnaposto testo 12">
            <a:extLst>
              <a:ext uri="{FF2B5EF4-FFF2-40B4-BE49-F238E27FC236}">
                <a16:creationId xmlns:a16="http://schemas.microsoft.com/office/drawing/2014/main" id="{602B77D6-46E7-481D-90AD-731277CF4269}"/>
              </a:ext>
            </a:extLst>
          </p:cNvPr>
          <p:cNvSpPr>
            <a:spLocks noGrp="1"/>
          </p:cNvSpPr>
          <p:nvPr>
            <p:ph type="body" sz="quarter" idx="10" hasCustomPrompt="1"/>
          </p:nvPr>
        </p:nvSpPr>
        <p:spPr>
          <a:xfrm>
            <a:off x="6313611" y="2855814"/>
            <a:ext cx="4968875" cy="717550"/>
          </a:xfrm>
          <a:prstGeom prst="rect">
            <a:avLst/>
          </a:prstGeom>
        </p:spPr>
        <p:txBody>
          <a:bodyPr>
            <a:noAutofit/>
          </a:bodyPr>
          <a:lstStyle>
            <a:lvl1pPr marL="0" indent="0">
              <a:buFontTx/>
              <a:buNone/>
              <a:defRPr lang="it-IT" sz="2800" b="1" kern="1200" dirty="0">
                <a:solidFill>
                  <a:schemeClr val="tx2"/>
                </a:solidFill>
                <a:latin typeface="+mn-lt"/>
                <a:ea typeface="+mn-ea"/>
                <a:cs typeface="+mn-cs"/>
              </a:defRPr>
            </a:lvl1pPr>
          </a:lstStyle>
          <a:p>
            <a:pPr lvl="0"/>
            <a:r>
              <a:rPr lang="it-IT"/>
              <a:t>Inserire qui titolo</a:t>
            </a:r>
          </a:p>
        </p:txBody>
      </p:sp>
      <p:sp>
        <p:nvSpPr>
          <p:cNvPr id="15" name="Segnaposto testo 14">
            <a:extLst>
              <a:ext uri="{FF2B5EF4-FFF2-40B4-BE49-F238E27FC236}">
                <a16:creationId xmlns:a16="http://schemas.microsoft.com/office/drawing/2014/main" id="{B93E9081-562D-45E4-9C90-E3A1259A90F6}"/>
              </a:ext>
            </a:extLst>
          </p:cNvPr>
          <p:cNvSpPr>
            <a:spLocks noGrp="1"/>
          </p:cNvSpPr>
          <p:nvPr>
            <p:ph type="body" sz="quarter" idx="11" hasCustomPrompt="1"/>
          </p:nvPr>
        </p:nvSpPr>
        <p:spPr>
          <a:xfrm>
            <a:off x="6313611" y="3717826"/>
            <a:ext cx="4968875" cy="717550"/>
          </a:xfrm>
          <a:prstGeom prst="rect">
            <a:avLst/>
          </a:prstGeom>
        </p:spPr>
        <p:txBody>
          <a:bodyPr>
            <a:noAutofit/>
          </a:bodyPr>
          <a:lstStyle>
            <a:lvl1pPr marL="0" indent="0" algn="l" defTabSz="1219444" rtl="0" eaLnBrk="1" latinLnBrk="0" hangingPunct="1">
              <a:buFontTx/>
              <a:buNone/>
              <a:defRPr lang="it-IT" sz="2400" b="0" kern="1200" dirty="0">
                <a:solidFill>
                  <a:schemeClr val="accent2"/>
                </a:solidFill>
                <a:latin typeface="+mn-lt"/>
                <a:ea typeface="+mn-ea"/>
                <a:cs typeface="+mn-cs"/>
              </a:defRPr>
            </a:lvl1pPr>
          </a:lstStyle>
          <a:p>
            <a:pPr lvl="0"/>
            <a:r>
              <a:rPr lang="it-IT"/>
              <a:t>Inserire qui sottotitolo</a:t>
            </a:r>
          </a:p>
        </p:txBody>
      </p:sp>
      <p:sp>
        <p:nvSpPr>
          <p:cNvPr id="3" name="Segnaposto testo 2">
            <a:extLst>
              <a:ext uri="{FF2B5EF4-FFF2-40B4-BE49-F238E27FC236}">
                <a16:creationId xmlns:a16="http://schemas.microsoft.com/office/drawing/2014/main" id="{6E432DC6-BBE7-41CC-B94E-65B4769DBEA1}"/>
              </a:ext>
            </a:extLst>
          </p:cNvPr>
          <p:cNvSpPr>
            <a:spLocks noGrp="1"/>
          </p:cNvSpPr>
          <p:nvPr>
            <p:ph type="body" sz="quarter" idx="12" hasCustomPrompt="1"/>
          </p:nvPr>
        </p:nvSpPr>
        <p:spPr>
          <a:xfrm>
            <a:off x="9626600" y="5949950"/>
            <a:ext cx="1943100" cy="360363"/>
          </a:xfrm>
          <a:prstGeom prst="rect">
            <a:avLst/>
          </a:prstGeom>
        </p:spPr>
        <p:txBody>
          <a:bodyPr/>
          <a:lstStyle>
            <a:lvl1pPr marL="0" indent="0">
              <a:buNone/>
              <a:defRPr sz="1200" b="1">
                <a:solidFill>
                  <a:schemeClr val="tx2"/>
                </a:solidFill>
              </a:defRPr>
            </a:lvl1pPr>
            <a:lvl2pPr>
              <a:defRPr sz="2400"/>
            </a:lvl2pPr>
            <a:lvl3pPr>
              <a:defRPr sz="1800"/>
            </a:lvl3pPr>
            <a:lvl4pPr>
              <a:defRPr sz="1600"/>
            </a:lvl4pPr>
            <a:lvl5pPr>
              <a:defRPr sz="1600"/>
            </a:lvl5pPr>
          </a:lstStyle>
          <a:p>
            <a:pPr lvl="0"/>
            <a:r>
              <a:rPr lang="it-IT"/>
              <a:t>Inserire qui data</a:t>
            </a:r>
          </a:p>
        </p:txBody>
      </p:sp>
      <p:pic>
        <p:nvPicPr>
          <p:cNvPr id="4" name="Immagine 3" descr="Immagine che contiene testo&#10;&#10;Descrizione generata automaticamente">
            <a:extLst>
              <a:ext uri="{FF2B5EF4-FFF2-40B4-BE49-F238E27FC236}">
                <a16:creationId xmlns:a16="http://schemas.microsoft.com/office/drawing/2014/main" id="{A58255FB-B9DB-48FC-BBD7-DA878F304D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7308" t="17125" r="13462" b="17766"/>
          <a:stretch/>
        </p:blipFill>
        <p:spPr>
          <a:xfrm>
            <a:off x="913011" y="507171"/>
            <a:ext cx="2592289" cy="1371339"/>
          </a:xfrm>
          <a:prstGeom prst="rect">
            <a:avLst/>
          </a:prstGeom>
        </p:spPr>
      </p:pic>
      <p:sp>
        <p:nvSpPr>
          <p:cNvPr id="7" name="Segnaposto immagine 5">
            <a:extLst>
              <a:ext uri="{FF2B5EF4-FFF2-40B4-BE49-F238E27FC236}">
                <a16:creationId xmlns:a16="http://schemas.microsoft.com/office/drawing/2014/main" id="{CF27404D-B47B-4542-B370-19CCBC8FF053}"/>
              </a:ext>
            </a:extLst>
          </p:cNvPr>
          <p:cNvSpPr>
            <a:spLocks noGrp="1"/>
          </p:cNvSpPr>
          <p:nvPr>
            <p:ph type="pic" sz="quarter" idx="18" hasCustomPrompt="1"/>
          </p:nvPr>
        </p:nvSpPr>
        <p:spPr>
          <a:xfrm>
            <a:off x="10408578" y="332855"/>
            <a:ext cx="1459140" cy="1511300"/>
          </a:xfrm>
          <a:prstGeom prst="rect">
            <a:avLst/>
          </a:prstGeom>
        </p:spPr>
        <p:txBody>
          <a:bodyPr/>
          <a:lstStyle>
            <a:lvl1pPr marL="0" indent="0">
              <a:buFontTx/>
              <a:buNone/>
              <a:defRPr sz="1200">
                <a:solidFill>
                  <a:schemeClr val="tx1"/>
                </a:solidFill>
              </a:defRPr>
            </a:lvl1pPr>
          </a:lstStyle>
          <a:p>
            <a:pPr lvl="0"/>
            <a:r>
              <a:rPr lang="it-IT"/>
              <a:t>Inserire qui Il logo cliente</a:t>
            </a:r>
          </a:p>
        </p:txBody>
      </p:sp>
      <p:cxnSp>
        <p:nvCxnSpPr>
          <p:cNvPr id="8" name="Connettore diritto 7">
            <a:extLst>
              <a:ext uri="{FF2B5EF4-FFF2-40B4-BE49-F238E27FC236}">
                <a16:creationId xmlns:a16="http://schemas.microsoft.com/office/drawing/2014/main" id="{6B9EC8B8-2CD3-485A-8622-6AD5BF1E105E}"/>
              </a:ext>
            </a:extLst>
          </p:cNvPr>
          <p:cNvCxnSpPr>
            <a:cxnSpLocks/>
          </p:cNvCxnSpPr>
          <p:nvPr userDrawn="1"/>
        </p:nvCxnSpPr>
        <p:spPr>
          <a:xfrm>
            <a:off x="6313611" y="4693326"/>
            <a:ext cx="778544"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rma a L 8">
            <a:extLst>
              <a:ext uri="{FF2B5EF4-FFF2-40B4-BE49-F238E27FC236}">
                <a16:creationId xmlns:a16="http://schemas.microsoft.com/office/drawing/2014/main" id="{317B8270-86B5-45F7-8467-D28C95D4EC3E}"/>
              </a:ext>
            </a:extLst>
          </p:cNvPr>
          <p:cNvSpPr/>
          <p:nvPr userDrawn="1"/>
        </p:nvSpPr>
        <p:spPr>
          <a:xfrm rot="16200000" flipH="1">
            <a:off x="11224722" y="2475714"/>
            <a:ext cx="468000" cy="468000"/>
          </a:xfrm>
          <a:prstGeom prst="corner">
            <a:avLst>
              <a:gd name="adj1" fmla="val 14876"/>
              <a:gd name="adj2" fmla="val 1338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a:extLst>
              <a:ext uri="{FF2B5EF4-FFF2-40B4-BE49-F238E27FC236}">
                <a16:creationId xmlns:a16="http://schemas.microsoft.com/office/drawing/2014/main" id="{9902F362-C4A7-48DD-BC90-A8F3C96FCE5A}"/>
              </a:ext>
            </a:extLst>
          </p:cNvPr>
          <p:cNvSpPr/>
          <p:nvPr userDrawn="1"/>
        </p:nvSpPr>
        <p:spPr>
          <a:xfrm>
            <a:off x="208806" y="6177459"/>
            <a:ext cx="864096" cy="522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olo, sottotitolo e testo ">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C03E58D-7191-4FD2-844B-D014269C1AA9}"/>
              </a:ext>
            </a:extLst>
          </p:cNvPr>
          <p:cNvSpPr txBox="1"/>
          <p:nvPr userDrawn="1"/>
        </p:nvSpPr>
        <p:spPr>
          <a:xfrm>
            <a:off x="11282163" y="6264880"/>
            <a:ext cx="730250" cy="338554"/>
          </a:xfrm>
          <a:prstGeom prst="rect">
            <a:avLst/>
          </a:prstGeom>
          <a:noFill/>
        </p:spPr>
        <p:txBody>
          <a:bodyPr wrap="square" rtlCol="0">
            <a:spAutoFit/>
          </a:bodyPr>
          <a:lstStyle/>
          <a:p>
            <a:pPr algn="ctr"/>
            <a:fld id="{B5804A31-E9A4-D945-9412-D4C8ED72CA60}" type="slidenum">
              <a:rPr lang="it-IT" sz="1600" b="1" smtClean="0">
                <a:solidFill>
                  <a:schemeClr val="accent2"/>
                </a:solidFill>
                <a:latin typeface="Proxima Nova Rg" panose="02000506030000020004" pitchFamily="50" charset="0"/>
                <a:cs typeface="Open Sans"/>
              </a:rPr>
              <a:t>‹N›</a:t>
            </a:fld>
            <a:endParaRPr lang="it-IT" sz="1600" b="1">
              <a:solidFill>
                <a:schemeClr val="accent2"/>
              </a:solidFill>
              <a:latin typeface="Proxima Nova Rg" panose="02000506030000020004" pitchFamily="50" charset="0"/>
              <a:cs typeface="Open Sans"/>
            </a:endParaRPr>
          </a:p>
        </p:txBody>
      </p:sp>
      <p:pic>
        <p:nvPicPr>
          <p:cNvPr id="5" name="Immagine 4">
            <a:extLst>
              <a:ext uri="{FF2B5EF4-FFF2-40B4-BE49-F238E27FC236}">
                <a16:creationId xmlns:a16="http://schemas.microsoft.com/office/drawing/2014/main" id="{87661EB3-C6BF-4D03-BA8B-174D05462B4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8864" t="65404" r="60308" b="17298"/>
          <a:stretch/>
        </p:blipFill>
        <p:spPr>
          <a:xfrm>
            <a:off x="954078" y="1120766"/>
            <a:ext cx="1024580" cy="520347"/>
          </a:xfrm>
          <a:prstGeom prst="rect">
            <a:avLst/>
          </a:prstGeom>
        </p:spPr>
      </p:pic>
      <p:sp>
        <p:nvSpPr>
          <p:cNvPr id="6" name="Segnaposto testo 21">
            <a:extLst>
              <a:ext uri="{FF2B5EF4-FFF2-40B4-BE49-F238E27FC236}">
                <a16:creationId xmlns:a16="http://schemas.microsoft.com/office/drawing/2014/main" id="{2BF5C202-8F77-417A-B0E8-1B71255EABE1}"/>
              </a:ext>
            </a:extLst>
          </p:cNvPr>
          <p:cNvSpPr>
            <a:spLocks noGrp="1"/>
          </p:cNvSpPr>
          <p:nvPr>
            <p:ph type="body" sz="quarter" idx="10" hasCustomPrompt="1"/>
          </p:nvPr>
        </p:nvSpPr>
        <p:spPr>
          <a:xfrm>
            <a:off x="1057275" y="252533"/>
            <a:ext cx="10728944" cy="492557"/>
          </a:xfrm>
          <a:prstGeom prst="rect">
            <a:avLst/>
          </a:prstGeom>
        </p:spPr>
        <p:txBody>
          <a:bodyPr>
            <a:normAutofit/>
          </a:bodyPr>
          <a:lstStyle>
            <a:lvl1pPr marL="0" indent="0">
              <a:buFontTx/>
              <a:buNone/>
              <a:defRPr lang="it-IT" sz="2400" kern="1200" dirty="0">
                <a:solidFill>
                  <a:srgbClr val="001F5C"/>
                </a:solidFill>
                <a:latin typeface="+mn-lt"/>
                <a:ea typeface="+mn-ea"/>
                <a:cs typeface="+mn-cs"/>
              </a:defRPr>
            </a:lvl1pPr>
          </a:lstStyle>
          <a:p>
            <a:pPr lvl="0"/>
            <a:r>
              <a:rPr lang="it-IT"/>
              <a:t>TITOLO</a:t>
            </a:r>
          </a:p>
        </p:txBody>
      </p:sp>
      <p:sp>
        <p:nvSpPr>
          <p:cNvPr id="7" name="Segnaposto testo 23">
            <a:extLst>
              <a:ext uri="{FF2B5EF4-FFF2-40B4-BE49-F238E27FC236}">
                <a16:creationId xmlns:a16="http://schemas.microsoft.com/office/drawing/2014/main" id="{03DC8FC1-4034-4631-AB24-730A2AC7E9C3}"/>
              </a:ext>
            </a:extLst>
          </p:cNvPr>
          <p:cNvSpPr>
            <a:spLocks noGrp="1"/>
          </p:cNvSpPr>
          <p:nvPr>
            <p:ph type="body" sz="quarter" idx="11" hasCustomPrompt="1"/>
          </p:nvPr>
        </p:nvSpPr>
        <p:spPr>
          <a:xfrm>
            <a:off x="1057274" y="745090"/>
            <a:ext cx="10752515" cy="569913"/>
          </a:xfrm>
          <a:prstGeom prst="rect">
            <a:avLst/>
          </a:prstGeom>
        </p:spPr>
        <p:txBody>
          <a:bodyPr>
            <a:normAutofit/>
          </a:bodyPr>
          <a:lstStyle>
            <a:lvl1pPr marL="0" indent="0">
              <a:buFontTx/>
              <a:buNone/>
              <a:defRPr lang="it-IT" sz="2400" kern="1200" dirty="0">
                <a:solidFill>
                  <a:srgbClr val="BACC24"/>
                </a:solidFill>
                <a:latin typeface="+mn-lt"/>
                <a:ea typeface="+mn-ea"/>
                <a:cs typeface="+mn-cs"/>
              </a:defRPr>
            </a:lvl1pPr>
          </a:lstStyle>
          <a:p>
            <a:pPr lvl="0"/>
            <a:r>
              <a:rPr lang="it-IT"/>
              <a:t>SOTTOTITOLO</a:t>
            </a:r>
          </a:p>
        </p:txBody>
      </p:sp>
      <p:sp>
        <p:nvSpPr>
          <p:cNvPr id="4" name="Segnaposto testo 3">
            <a:extLst>
              <a:ext uri="{FF2B5EF4-FFF2-40B4-BE49-F238E27FC236}">
                <a16:creationId xmlns:a16="http://schemas.microsoft.com/office/drawing/2014/main" id="{5B726BC0-B0A9-4CFE-9AEA-527EF261E8D3}"/>
              </a:ext>
            </a:extLst>
          </p:cNvPr>
          <p:cNvSpPr>
            <a:spLocks noGrp="1"/>
          </p:cNvSpPr>
          <p:nvPr>
            <p:ph type="body" sz="quarter" idx="12" hasCustomPrompt="1"/>
          </p:nvPr>
        </p:nvSpPr>
        <p:spPr>
          <a:xfrm>
            <a:off x="1057275" y="1485578"/>
            <a:ext cx="10751765" cy="4608835"/>
          </a:xfrm>
          <a:prstGeom prst="rect">
            <a:avLst/>
          </a:prstGeom>
        </p:spPr>
        <p:txBody>
          <a:bodyPr/>
          <a:lstStyle>
            <a:lvl1pPr marL="0" indent="0">
              <a:buNone/>
              <a:defRPr sz="1200"/>
            </a:lvl1pPr>
          </a:lstStyle>
          <a:p>
            <a:pPr lvl="0"/>
            <a:r>
              <a:rPr lang="it-IT"/>
              <a:t>Testo descrittivo</a:t>
            </a:r>
          </a:p>
        </p:txBody>
      </p:sp>
    </p:spTree>
    <p:extLst>
      <p:ext uri="{BB962C8B-B14F-4D97-AF65-F5344CB8AC3E}">
        <p14:creationId xmlns:p14="http://schemas.microsoft.com/office/powerpoint/2010/main" val="40289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96181" y="471673"/>
            <a:ext cx="10802813" cy="753254"/>
          </a:xfrm>
        </p:spPr>
        <p:txBody>
          <a:bodyPr>
            <a:normAutofit/>
          </a:bodyPr>
          <a:lstStyle>
            <a:lvl1pPr algn="l">
              <a:defRPr sz="3001"/>
            </a:lvl1pPr>
          </a:lstStyle>
          <a:p>
            <a:r>
              <a:rPr lang="it-IT" dirty="0"/>
              <a:t>Titolo</a:t>
            </a:r>
          </a:p>
        </p:txBody>
      </p:sp>
      <p:sp>
        <p:nvSpPr>
          <p:cNvPr id="3" name="Sottotitolo 2"/>
          <p:cNvSpPr>
            <a:spLocks noGrp="1"/>
          </p:cNvSpPr>
          <p:nvPr>
            <p:ph type="subTitle" idx="1" hasCustomPrompt="1"/>
          </p:nvPr>
        </p:nvSpPr>
        <p:spPr>
          <a:xfrm>
            <a:off x="696181" y="1571989"/>
            <a:ext cx="10802813" cy="4334879"/>
          </a:xfrm>
          <a:prstGeom prst="rect">
            <a:avLst/>
          </a:prstGeom>
        </p:spPr>
        <p:txBody>
          <a:bodyPr/>
          <a:lstStyle>
            <a:lvl1pPr marL="0" indent="0" algn="just">
              <a:buNone/>
              <a:defRPr sz="1500">
                <a:solidFill>
                  <a:schemeClr val="tx1"/>
                </a:solidFill>
                <a:latin typeface="Helvetica"/>
                <a:cs typeface="Helvetica"/>
              </a:defRPr>
            </a:lvl1pPr>
            <a:lvl2pPr marL="457291" indent="0" algn="ctr">
              <a:buNone/>
              <a:defRPr>
                <a:solidFill>
                  <a:schemeClr val="tx1">
                    <a:tint val="75000"/>
                  </a:schemeClr>
                </a:solidFill>
              </a:defRPr>
            </a:lvl2pPr>
            <a:lvl3pPr marL="914583" indent="0" algn="ctr">
              <a:buNone/>
              <a:defRPr>
                <a:solidFill>
                  <a:schemeClr val="tx1">
                    <a:tint val="75000"/>
                  </a:schemeClr>
                </a:solidFill>
              </a:defRPr>
            </a:lvl3pPr>
            <a:lvl4pPr marL="1371874" indent="0" algn="ctr">
              <a:buNone/>
              <a:defRPr>
                <a:solidFill>
                  <a:schemeClr val="tx1">
                    <a:tint val="75000"/>
                  </a:schemeClr>
                </a:solidFill>
              </a:defRPr>
            </a:lvl4pPr>
            <a:lvl5pPr marL="1829166" indent="0" algn="ctr">
              <a:buNone/>
              <a:defRPr>
                <a:solidFill>
                  <a:schemeClr val="tx1">
                    <a:tint val="75000"/>
                  </a:schemeClr>
                </a:solidFill>
              </a:defRPr>
            </a:lvl5pPr>
            <a:lvl6pPr marL="2286457" indent="0" algn="ctr">
              <a:buNone/>
              <a:defRPr>
                <a:solidFill>
                  <a:schemeClr val="tx1">
                    <a:tint val="75000"/>
                  </a:schemeClr>
                </a:solidFill>
              </a:defRPr>
            </a:lvl6pPr>
            <a:lvl7pPr marL="2743749" indent="0" algn="ctr">
              <a:buNone/>
              <a:defRPr>
                <a:solidFill>
                  <a:schemeClr val="tx1">
                    <a:tint val="75000"/>
                  </a:schemeClr>
                </a:solidFill>
              </a:defRPr>
            </a:lvl7pPr>
            <a:lvl8pPr marL="3201040" indent="0" algn="ctr">
              <a:buNone/>
              <a:defRPr>
                <a:solidFill>
                  <a:schemeClr val="tx1">
                    <a:tint val="75000"/>
                  </a:schemeClr>
                </a:solidFill>
              </a:defRPr>
            </a:lvl8pPr>
            <a:lvl9pPr marL="3658332" indent="0" algn="ctr">
              <a:buNone/>
              <a:defRPr>
                <a:solidFill>
                  <a:schemeClr val="tx1">
                    <a:tint val="75000"/>
                  </a:schemeClr>
                </a:solidFill>
              </a:defRPr>
            </a:lvl9pPr>
          </a:lstStyle>
          <a:p>
            <a:r>
              <a:rPr lang="it-IT" dirty="0"/>
              <a:t>Testo</a:t>
            </a:r>
          </a:p>
        </p:txBody>
      </p:sp>
      <p:sp>
        <p:nvSpPr>
          <p:cNvPr id="5" name="Rectangle 4">
            <a:extLst>
              <a:ext uri="{FF2B5EF4-FFF2-40B4-BE49-F238E27FC236}">
                <a16:creationId xmlns:a16="http://schemas.microsoft.com/office/drawing/2014/main" id="{822DF6E9-3210-4DBB-BC9B-C7173DB1992E}"/>
              </a:ext>
            </a:extLst>
          </p:cNvPr>
          <p:cNvSpPr/>
          <p:nvPr userDrawn="1"/>
        </p:nvSpPr>
        <p:spPr>
          <a:xfrm>
            <a:off x="11182656" y="6532684"/>
            <a:ext cx="1470619" cy="33610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fld id="{8DA04FDD-3D4A-4BBE-BE62-E9CD42CA0259}" type="slidenum">
              <a:rPr lang="it-IT" sz="1200" b="1" smtClean="0">
                <a:solidFill>
                  <a:schemeClr val="bg1"/>
                </a:solidFill>
                <a:latin typeface="Helvetica" panose="020B0604020202020204" pitchFamily="34" charset="0"/>
                <a:cs typeface="Helvetica" panose="020B0604020202020204" pitchFamily="34" charset="0"/>
              </a:rPr>
              <a:t>‹N›</a:t>
            </a:fld>
            <a:endParaRPr lang="it-IT" sz="1200" b="1" dirty="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01471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ertina_solo logo">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257C166-2EF7-44AB-BE67-B7C2AEE7D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5259" y="1654140"/>
            <a:ext cx="6313436" cy="3551307"/>
          </a:xfrm>
          <a:prstGeom prst="rect">
            <a:avLst/>
          </a:prstGeom>
        </p:spPr>
      </p:pic>
    </p:spTree>
    <p:extLst>
      <p:ext uri="{BB962C8B-B14F-4D97-AF65-F5344CB8AC3E}">
        <p14:creationId xmlns:p14="http://schemas.microsoft.com/office/powerpoint/2010/main" val="179491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Grazie_blu">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27BBA42E-1C9D-4693-955E-C62C2894EBE8}"/>
              </a:ext>
            </a:extLst>
          </p:cNvPr>
          <p:cNvSpPr txBox="1"/>
          <p:nvPr userDrawn="1"/>
        </p:nvSpPr>
        <p:spPr>
          <a:xfrm>
            <a:off x="7897787" y="3717826"/>
            <a:ext cx="3312368" cy="830997"/>
          </a:xfrm>
          <a:prstGeom prst="rect">
            <a:avLst/>
          </a:prstGeom>
          <a:noFill/>
        </p:spPr>
        <p:txBody>
          <a:bodyPr wrap="square" rtlCol="0">
            <a:spAutoFit/>
          </a:bodyPr>
          <a:lstStyle/>
          <a:p>
            <a:r>
              <a:rPr lang="it-IT" sz="4800" b="1" err="1">
                <a:solidFill>
                  <a:schemeClr val="accent2"/>
                </a:solidFill>
                <a:latin typeface="Century Gothic" panose="020B0502020202020204" pitchFamily="34" charset="0"/>
              </a:rPr>
              <a:t>GRAZIE</a:t>
            </a:r>
            <a:r>
              <a:rPr lang="it-IT" err="1"/>
              <a:t>e</a:t>
            </a:r>
            <a:endParaRPr lang="it-IT"/>
          </a:p>
        </p:txBody>
      </p:sp>
      <p:cxnSp>
        <p:nvCxnSpPr>
          <p:cNvPr id="10" name="Connettore diritto 9">
            <a:extLst>
              <a:ext uri="{FF2B5EF4-FFF2-40B4-BE49-F238E27FC236}">
                <a16:creationId xmlns:a16="http://schemas.microsoft.com/office/drawing/2014/main" id="{5EBCAE75-C5C5-406A-89B8-80411C4B3403}"/>
              </a:ext>
            </a:extLst>
          </p:cNvPr>
          <p:cNvCxnSpPr/>
          <p:nvPr userDrawn="1"/>
        </p:nvCxnSpPr>
        <p:spPr>
          <a:xfrm>
            <a:off x="7999387" y="4718800"/>
            <a:ext cx="612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Forma a L 11">
            <a:extLst>
              <a:ext uri="{FF2B5EF4-FFF2-40B4-BE49-F238E27FC236}">
                <a16:creationId xmlns:a16="http://schemas.microsoft.com/office/drawing/2014/main" id="{BB87C869-B3AC-4D6E-BA04-783EAA53F6F9}"/>
              </a:ext>
            </a:extLst>
          </p:cNvPr>
          <p:cNvSpPr/>
          <p:nvPr userDrawn="1"/>
        </p:nvSpPr>
        <p:spPr>
          <a:xfrm rot="16200000" flipH="1">
            <a:off x="10063375" y="3583849"/>
            <a:ext cx="468000" cy="468000"/>
          </a:xfrm>
          <a:prstGeom prst="corner">
            <a:avLst>
              <a:gd name="adj1" fmla="val 14876"/>
              <a:gd name="adj2" fmla="val 1338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96639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trocopertina_sedi_blu">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63F72F29-05DE-4777-99A4-91249B86F3F3}"/>
              </a:ext>
            </a:extLst>
          </p:cNvPr>
          <p:cNvSpPr txBox="1"/>
          <p:nvPr userDrawn="1"/>
        </p:nvSpPr>
        <p:spPr>
          <a:xfrm>
            <a:off x="8583214" y="3674699"/>
            <a:ext cx="2549872" cy="430887"/>
          </a:xfrm>
          <a:prstGeom prst="rect">
            <a:avLst/>
          </a:prstGeom>
          <a:noFill/>
        </p:spPr>
        <p:txBody>
          <a:bodyPr wrap="square" rtlCol="0">
            <a:spAutoFit/>
          </a:bodyPr>
          <a:lstStyle/>
          <a:p>
            <a:r>
              <a:rPr lang="it-IT" sz="2000" b="0">
                <a:solidFill>
                  <a:schemeClr val="accent2"/>
                </a:solidFill>
                <a:latin typeface="Century Gothic" panose="020B0502020202020204" pitchFamily="34" charset="0"/>
              </a:rPr>
              <a:t>DOVE</a:t>
            </a:r>
            <a:r>
              <a:rPr lang="it-IT" sz="2000" b="1">
                <a:solidFill>
                  <a:schemeClr val="bg1"/>
                </a:solidFill>
                <a:latin typeface="Century Gothic" panose="020B0502020202020204" pitchFamily="34" charset="0"/>
              </a:rPr>
              <a:t> </a:t>
            </a:r>
            <a:r>
              <a:rPr lang="it-IT" sz="2200" b="1">
                <a:solidFill>
                  <a:schemeClr val="bg1"/>
                </a:solidFill>
                <a:latin typeface="Century Gothic" panose="020B0502020202020204" pitchFamily="34" charset="0"/>
              </a:rPr>
              <a:t>SIAMO</a:t>
            </a:r>
            <a:endParaRPr lang="it-IT" sz="2200">
              <a:solidFill>
                <a:schemeClr val="bg1"/>
              </a:solidFill>
            </a:endParaRPr>
          </a:p>
        </p:txBody>
      </p:sp>
      <p:sp>
        <p:nvSpPr>
          <p:cNvPr id="12" name="CasellaDiTesto 11">
            <a:extLst>
              <a:ext uri="{FF2B5EF4-FFF2-40B4-BE49-F238E27FC236}">
                <a16:creationId xmlns:a16="http://schemas.microsoft.com/office/drawing/2014/main" id="{62C2CE1A-C0E0-4953-A4F3-A784C301C24F}"/>
              </a:ext>
            </a:extLst>
          </p:cNvPr>
          <p:cNvSpPr txBox="1"/>
          <p:nvPr userDrawn="1"/>
        </p:nvSpPr>
        <p:spPr>
          <a:xfrm>
            <a:off x="8617867" y="4105586"/>
            <a:ext cx="2339032" cy="2246769"/>
          </a:xfrm>
          <a:prstGeom prst="rect">
            <a:avLst/>
          </a:prstGeom>
          <a:noFill/>
        </p:spPr>
        <p:txBody>
          <a:bodyPr wrap="square">
            <a:spAutoFit/>
          </a:bodyPr>
          <a:lstStyle/>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Via Solferino, 40</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20121| Milano</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Viale di Villa Massimo, 29</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00161| Roma</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Via San Nicolò, 15</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34121| Trieste</a:t>
            </a:r>
          </a:p>
          <a:p>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100" b="0" kern="1200">
                <a:solidFill>
                  <a:schemeClr val="bg1"/>
                </a:solidFill>
                <a:effectLst/>
                <a:latin typeface="Century Gothic" panose="020B0502020202020204" pitchFamily="34" charset="0"/>
                <a:cs typeface="Times New Roman" panose="02020603050405020304" pitchFamily="18" charset="0"/>
              </a:rPr>
              <a:t>Via Del </a:t>
            </a:r>
            <a:r>
              <a:rPr lang="it-IT" sz="1100" b="0" kern="1200" err="1">
                <a:solidFill>
                  <a:schemeClr val="bg1"/>
                </a:solidFill>
                <a:effectLst/>
                <a:latin typeface="Century Gothic" panose="020B0502020202020204" pitchFamily="34" charset="0"/>
                <a:cs typeface="Times New Roman" panose="02020603050405020304" pitchFamily="18" charset="0"/>
              </a:rPr>
              <a:t>Perlar</a:t>
            </a:r>
            <a:r>
              <a:rPr lang="it-IT" sz="1100" b="0" kern="1200">
                <a:solidFill>
                  <a:schemeClr val="bg1"/>
                </a:solidFill>
                <a:effectLst/>
                <a:latin typeface="Century Gothic" panose="020B0502020202020204" pitchFamily="34" charset="0"/>
                <a:cs typeface="Times New Roman" panose="02020603050405020304" pitchFamily="18" charset="0"/>
              </a:rPr>
              <a:t>, 2</a:t>
            </a:r>
            <a:br>
              <a:rPr lang="it-IT" sz="1100" b="0" kern="1200">
                <a:solidFill>
                  <a:schemeClr val="bg1"/>
                </a:solidFill>
                <a:effectLst/>
                <a:latin typeface="Century Gothic" panose="020B0502020202020204" pitchFamily="34" charset="0"/>
                <a:cs typeface="Times New Roman" panose="02020603050405020304" pitchFamily="18" charset="0"/>
              </a:rPr>
            </a:br>
            <a:r>
              <a:rPr lang="it-IT" sz="1100" b="0" kern="1200">
                <a:solidFill>
                  <a:schemeClr val="bg1"/>
                </a:solidFill>
                <a:effectLst/>
                <a:latin typeface="Century Gothic" panose="020B0502020202020204" pitchFamily="34" charset="0"/>
                <a:cs typeface="Times New Roman" panose="02020603050405020304" pitchFamily="18" charset="0"/>
              </a:rPr>
              <a:t>37135 | Verona</a:t>
            </a:r>
          </a:p>
          <a:p>
            <a:endParaRPr lang="it-IT" sz="1000" b="0" i="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it-IT" sz="1000" b="0" i="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www.ptsclas.com</a:t>
            </a:r>
            <a:endParaRPr lang="it-IT" sz="1100" b="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3" name="Immagine 12" descr="Immagine che contiene testo&#10;&#10;Descrizione generata automaticamente">
            <a:extLst>
              <a:ext uri="{FF2B5EF4-FFF2-40B4-BE49-F238E27FC236}">
                <a16:creationId xmlns:a16="http://schemas.microsoft.com/office/drawing/2014/main" id="{9FDE931B-1B80-4D7C-B6EC-51036553CD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0877" y="1988111"/>
            <a:ext cx="3156717" cy="1775653"/>
          </a:xfrm>
          <a:prstGeom prst="rect">
            <a:avLst/>
          </a:prstGeom>
        </p:spPr>
      </p:pic>
    </p:spTree>
    <p:extLst>
      <p:ext uri="{BB962C8B-B14F-4D97-AF65-F5344CB8AC3E}">
        <p14:creationId xmlns:p14="http://schemas.microsoft.com/office/powerpoint/2010/main" val="193584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ice ">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64CF9C43-4BB9-40A7-9BF2-02BF8A18B3D7}"/>
              </a:ext>
            </a:extLst>
          </p:cNvPr>
          <p:cNvSpPr>
            <a:spLocks noGrp="1"/>
          </p:cNvSpPr>
          <p:nvPr>
            <p:ph type="body" sz="quarter" idx="10" hasCustomPrompt="1"/>
          </p:nvPr>
        </p:nvSpPr>
        <p:spPr>
          <a:xfrm>
            <a:off x="5881688" y="3286125"/>
            <a:ext cx="5111750" cy="1580025"/>
          </a:xfrm>
          <a:prstGeom prst="rect">
            <a:avLst/>
          </a:prstGeom>
        </p:spPr>
        <p:txBody>
          <a:bodyPr/>
          <a:lstStyle>
            <a:lvl1pPr marL="0" indent="0">
              <a:buFont typeface="+mj-lt"/>
              <a:buNone/>
              <a:defRPr lang="it-IT" sz="1600" b="0" kern="1200" dirty="0" smtClean="0">
                <a:solidFill>
                  <a:schemeClr val="tx2"/>
                </a:solidFill>
                <a:latin typeface="+mn-lt"/>
                <a:ea typeface="+mn-ea"/>
                <a:cs typeface="+mn-cs"/>
              </a:defRPr>
            </a:lvl1pPr>
            <a:lvl2pPr marL="1352672" indent="-742950">
              <a:buFont typeface="+mj-lt"/>
              <a:buAutoNum type="arabicPeriod"/>
              <a:defRPr/>
            </a:lvl2pPr>
            <a:lvl3pPr marL="1733794" indent="-514350">
              <a:buFont typeface="+mj-lt"/>
              <a:buAutoNum type="arabicPeriod"/>
              <a:defRPr/>
            </a:lvl3pPr>
            <a:lvl4pPr marL="2343516" indent="-514350">
              <a:buFont typeface="+mj-lt"/>
              <a:buAutoNum type="arabicPeriod"/>
              <a:defRPr/>
            </a:lvl4pPr>
            <a:lvl5pPr marL="2953238" indent="-514350">
              <a:buFont typeface="+mj-lt"/>
              <a:buAutoNum type="arabicPeriod"/>
              <a:defRPr/>
            </a:lvl5pPr>
          </a:lstStyle>
          <a:p>
            <a:pPr marL="0" lvl="0" indent="-457291" algn="l" defTabSz="1219444" rtl="0" eaLnBrk="1" latinLnBrk="0" hangingPunct="1">
              <a:spcBef>
                <a:spcPct val="20000"/>
              </a:spcBef>
              <a:buFontTx/>
              <a:buAutoNum type="arabicPeriod"/>
            </a:pPr>
            <a:r>
              <a:rPr lang="it-IT"/>
              <a:t>Scrivere qui titolo capitolo 1</a:t>
            </a:r>
          </a:p>
          <a:p>
            <a:pPr marL="0" lvl="0" indent="-457291" algn="l" defTabSz="1219444" rtl="0" eaLnBrk="1" latinLnBrk="0" hangingPunct="1">
              <a:spcBef>
                <a:spcPct val="20000"/>
              </a:spcBef>
              <a:buFontTx/>
              <a:buAutoNum type="arabicPeriod"/>
            </a:pPr>
            <a:r>
              <a:rPr lang="it-IT"/>
              <a:t>Scrivere qui titolo capitolo 2</a:t>
            </a:r>
          </a:p>
          <a:p>
            <a:pPr marL="0" lvl="0" indent="-457291" algn="l" defTabSz="1219444" rtl="0" eaLnBrk="1" latinLnBrk="0" hangingPunct="1">
              <a:spcBef>
                <a:spcPct val="20000"/>
              </a:spcBef>
              <a:buFontTx/>
              <a:buAutoNum type="arabicPeriod"/>
            </a:pPr>
            <a:r>
              <a:rPr lang="it-IT"/>
              <a:t>…</a:t>
            </a:r>
          </a:p>
          <a:p>
            <a:pPr marL="0" lvl="0" indent="-457291" algn="l" defTabSz="1219444" rtl="0" eaLnBrk="1" latinLnBrk="0" hangingPunct="1">
              <a:spcBef>
                <a:spcPct val="20000"/>
              </a:spcBef>
              <a:buFontTx/>
              <a:buAutoNum type="arabicPeriod"/>
            </a:pPr>
            <a:r>
              <a:rPr lang="it-IT"/>
              <a:t>…</a:t>
            </a:r>
          </a:p>
        </p:txBody>
      </p:sp>
      <p:sp>
        <p:nvSpPr>
          <p:cNvPr id="6" name="CasellaDiTesto 5">
            <a:extLst>
              <a:ext uri="{FF2B5EF4-FFF2-40B4-BE49-F238E27FC236}">
                <a16:creationId xmlns:a16="http://schemas.microsoft.com/office/drawing/2014/main" id="{1E32B1B0-EE8F-4A70-9E0A-FE321F0EC402}"/>
              </a:ext>
            </a:extLst>
          </p:cNvPr>
          <p:cNvSpPr txBox="1"/>
          <p:nvPr userDrawn="1"/>
        </p:nvSpPr>
        <p:spPr>
          <a:xfrm>
            <a:off x="5865968" y="2061642"/>
            <a:ext cx="3312368" cy="830997"/>
          </a:xfrm>
          <a:prstGeom prst="rect">
            <a:avLst/>
          </a:prstGeom>
          <a:noFill/>
        </p:spPr>
        <p:txBody>
          <a:bodyPr wrap="square" rtlCol="0">
            <a:noAutofit/>
          </a:bodyPr>
          <a:lstStyle/>
          <a:p>
            <a:r>
              <a:rPr lang="it-IT" sz="4800" b="1">
                <a:solidFill>
                  <a:schemeClr val="accent2"/>
                </a:solidFill>
                <a:latin typeface="Century Gothic" panose="020B0502020202020204" pitchFamily="34" charset="0"/>
              </a:rPr>
              <a:t>INDICE</a:t>
            </a:r>
            <a:endParaRPr lang="it-IT"/>
          </a:p>
        </p:txBody>
      </p:sp>
      <p:cxnSp>
        <p:nvCxnSpPr>
          <p:cNvPr id="8" name="Connettore diritto 7">
            <a:extLst>
              <a:ext uri="{FF2B5EF4-FFF2-40B4-BE49-F238E27FC236}">
                <a16:creationId xmlns:a16="http://schemas.microsoft.com/office/drawing/2014/main" id="{76F9AC2E-6009-4D29-A602-85F299004A0E}"/>
              </a:ext>
            </a:extLst>
          </p:cNvPr>
          <p:cNvCxnSpPr/>
          <p:nvPr userDrawn="1"/>
        </p:nvCxnSpPr>
        <p:spPr>
          <a:xfrm>
            <a:off x="5967568" y="3062616"/>
            <a:ext cx="612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rma a L 8">
            <a:extLst>
              <a:ext uri="{FF2B5EF4-FFF2-40B4-BE49-F238E27FC236}">
                <a16:creationId xmlns:a16="http://schemas.microsoft.com/office/drawing/2014/main" id="{ED6018F0-1914-4818-852E-235AEA55584E}"/>
              </a:ext>
            </a:extLst>
          </p:cNvPr>
          <p:cNvSpPr/>
          <p:nvPr userDrawn="1"/>
        </p:nvSpPr>
        <p:spPr>
          <a:xfrm rot="16200000" flipH="1">
            <a:off x="7969563" y="1891665"/>
            <a:ext cx="468000" cy="468000"/>
          </a:xfrm>
          <a:prstGeom prst="corner">
            <a:avLst>
              <a:gd name="adj1" fmla="val 14876"/>
              <a:gd name="adj2" fmla="val 1338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77A6C22C-D005-4067-8489-311B9DE77896}"/>
              </a:ext>
            </a:extLst>
          </p:cNvPr>
          <p:cNvSpPr txBox="1"/>
          <p:nvPr userDrawn="1"/>
        </p:nvSpPr>
        <p:spPr>
          <a:xfrm>
            <a:off x="11515177" y="6498347"/>
            <a:ext cx="679998" cy="261610"/>
          </a:xfrm>
          <a:prstGeom prst="rect">
            <a:avLst/>
          </a:prstGeom>
          <a:noFill/>
        </p:spPr>
        <p:txBody>
          <a:bodyPr wrap="square" rtlCol="0">
            <a:spAutoFit/>
          </a:bodyPr>
          <a:lstStyle/>
          <a:p>
            <a:pPr algn="ctr"/>
            <a:fld id="{B5804A31-E9A4-D945-9412-D4C8ED72CA60}" type="slidenum">
              <a:rPr lang="it-IT" sz="1100" b="1" smtClean="0">
                <a:solidFill>
                  <a:schemeClr val="accent2"/>
                </a:solidFill>
                <a:latin typeface="Century Gothic" panose="020B0502020202020204" pitchFamily="34" charset="0"/>
                <a:cs typeface="Open Sans"/>
              </a:rPr>
              <a:t>‹N›</a:t>
            </a:fld>
            <a:endParaRPr lang="it-IT" sz="1100" b="1">
              <a:solidFill>
                <a:schemeClr val="accent2"/>
              </a:solidFill>
              <a:latin typeface="Century Gothic" panose="020B0502020202020204" pitchFamily="34" charset="0"/>
              <a:cs typeface="Open Sans"/>
            </a:endParaRPr>
          </a:p>
        </p:txBody>
      </p:sp>
    </p:spTree>
    <p:extLst>
      <p:ext uri="{BB962C8B-B14F-4D97-AF65-F5344CB8AC3E}">
        <p14:creationId xmlns:p14="http://schemas.microsoft.com/office/powerpoint/2010/main" val="2300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8" name="Rettangolo con due angoli in diagonale arrotondati 7">
            <a:extLst>
              <a:ext uri="{FF2B5EF4-FFF2-40B4-BE49-F238E27FC236}">
                <a16:creationId xmlns:a16="http://schemas.microsoft.com/office/drawing/2014/main" id="{0DF8BE6C-3D29-42FB-B3F1-C63BE326F162}"/>
              </a:ext>
            </a:extLst>
          </p:cNvPr>
          <p:cNvSpPr/>
          <p:nvPr userDrawn="1"/>
        </p:nvSpPr>
        <p:spPr>
          <a:xfrm>
            <a:off x="8322969" y="596823"/>
            <a:ext cx="3075166" cy="5665941"/>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24">
            <a:extLst>
              <a:ext uri="{FF2B5EF4-FFF2-40B4-BE49-F238E27FC236}">
                <a16:creationId xmlns:a16="http://schemas.microsoft.com/office/drawing/2014/main" id="{7AFDF4EA-E312-4231-A515-62EAA9947643}"/>
              </a:ext>
            </a:extLst>
          </p:cNvPr>
          <p:cNvSpPr>
            <a:spLocks noGrp="1"/>
          </p:cNvSpPr>
          <p:nvPr>
            <p:ph type="body" sz="quarter" idx="14" hasCustomPrompt="1"/>
          </p:nvPr>
        </p:nvSpPr>
        <p:spPr>
          <a:xfrm>
            <a:off x="8672309" y="2190836"/>
            <a:ext cx="2376487" cy="528637"/>
          </a:xfrm>
          <a:prstGeom prst="rect">
            <a:avLst/>
          </a:prstGeom>
        </p:spPr>
        <p:txBody>
          <a:bodyPr>
            <a:normAutofit/>
          </a:bodyPr>
          <a:lstStyle>
            <a:lvl1pPr marL="0" indent="0" algn="l" defTabSz="1219444" rtl="0" eaLnBrk="1" latinLnBrk="0" hangingPunct="1">
              <a:buFontTx/>
              <a:buNone/>
              <a:defRPr lang="it-IT" sz="2400" kern="1200" dirty="0">
                <a:solidFill>
                  <a:srgbClr val="BACC24"/>
                </a:solidFill>
                <a:latin typeface="+mn-lt"/>
                <a:ea typeface="+mn-ea"/>
                <a:cs typeface="+mn-cs"/>
              </a:defRPr>
            </a:lvl1pPr>
          </a:lstStyle>
          <a:p>
            <a:pPr lvl="0"/>
            <a:r>
              <a:rPr lang="it-IT"/>
              <a:t>TITOLO</a:t>
            </a:r>
          </a:p>
        </p:txBody>
      </p:sp>
      <p:sp>
        <p:nvSpPr>
          <p:cNvPr id="6" name="Segnaposto testo 28">
            <a:extLst>
              <a:ext uri="{FF2B5EF4-FFF2-40B4-BE49-F238E27FC236}">
                <a16:creationId xmlns:a16="http://schemas.microsoft.com/office/drawing/2014/main" id="{2CD0E251-8F03-478C-9E4C-30D8A457E72F}"/>
              </a:ext>
            </a:extLst>
          </p:cNvPr>
          <p:cNvSpPr>
            <a:spLocks noGrp="1"/>
          </p:cNvSpPr>
          <p:nvPr>
            <p:ph type="body" sz="quarter" idx="15" hasCustomPrompt="1"/>
          </p:nvPr>
        </p:nvSpPr>
        <p:spPr>
          <a:xfrm>
            <a:off x="8672309" y="3069754"/>
            <a:ext cx="2214562" cy="215900"/>
          </a:xfrm>
          <a:prstGeom prst="rect">
            <a:avLst/>
          </a:prstGeom>
        </p:spPr>
        <p:txBody>
          <a:bodyPr>
            <a:noAutofit/>
          </a:bodyPr>
          <a:lstStyle>
            <a:lvl1pPr marL="0" indent="0">
              <a:buNone/>
              <a:defRPr sz="1400">
                <a:solidFill>
                  <a:schemeClr val="bg1"/>
                </a:solidFill>
                <a:latin typeface="+mn-lt"/>
              </a:defRPr>
            </a:lvl1pPr>
          </a:lstStyle>
          <a:p>
            <a:pPr lvl="0"/>
            <a:r>
              <a:rPr lang="it-IT" sz="1400"/>
              <a:t>Testo descrittivo</a:t>
            </a:r>
            <a:endParaRPr lang="it-IT"/>
          </a:p>
        </p:txBody>
      </p:sp>
      <p:sp>
        <p:nvSpPr>
          <p:cNvPr id="7" name="Segnaposto immagine 2">
            <a:extLst>
              <a:ext uri="{FF2B5EF4-FFF2-40B4-BE49-F238E27FC236}">
                <a16:creationId xmlns:a16="http://schemas.microsoft.com/office/drawing/2014/main" id="{884DA9C4-8AAB-4113-9ED0-0F8C553FD9A0}"/>
              </a:ext>
            </a:extLst>
          </p:cNvPr>
          <p:cNvSpPr>
            <a:spLocks noGrp="1"/>
          </p:cNvSpPr>
          <p:nvPr>
            <p:ph type="pic" sz="quarter" idx="16" hasCustomPrompt="1"/>
          </p:nvPr>
        </p:nvSpPr>
        <p:spPr>
          <a:xfrm>
            <a:off x="1653942" y="2278063"/>
            <a:ext cx="5473700" cy="2663825"/>
          </a:xfrm>
          <a:prstGeom prst="rect">
            <a:avLst/>
          </a:prstGeom>
        </p:spPr>
        <p:txBody>
          <a:bodyPr/>
          <a:lstStyle>
            <a:lvl1pPr marL="0" indent="0">
              <a:buNone/>
              <a:defRPr sz="1200">
                <a:solidFill>
                  <a:srgbClr val="001F5C"/>
                </a:solidFill>
              </a:defRPr>
            </a:lvl1pPr>
          </a:lstStyle>
          <a:p>
            <a:r>
              <a:rPr lang="it-IT"/>
              <a:t>Inserire immagine</a:t>
            </a:r>
          </a:p>
        </p:txBody>
      </p:sp>
      <p:cxnSp>
        <p:nvCxnSpPr>
          <p:cNvPr id="10" name="Connettore diritto 9">
            <a:extLst>
              <a:ext uri="{FF2B5EF4-FFF2-40B4-BE49-F238E27FC236}">
                <a16:creationId xmlns:a16="http://schemas.microsoft.com/office/drawing/2014/main" id="{0D5BFB45-5708-4D96-B8B4-49E40E9FD998}"/>
              </a:ext>
            </a:extLst>
          </p:cNvPr>
          <p:cNvCxnSpPr/>
          <p:nvPr userDrawn="1"/>
        </p:nvCxnSpPr>
        <p:spPr>
          <a:xfrm>
            <a:off x="8672309" y="2781722"/>
            <a:ext cx="59363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FEB9E6DB-3BD9-46B4-B0AB-56333D563ED5}"/>
              </a:ext>
            </a:extLst>
          </p:cNvPr>
          <p:cNvSpPr txBox="1"/>
          <p:nvPr userDrawn="1"/>
        </p:nvSpPr>
        <p:spPr>
          <a:xfrm>
            <a:off x="11515177" y="6498347"/>
            <a:ext cx="679998" cy="261610"/>
          </a:xfrm>
          <a:prstGeom prst="rect">
            <a:avLst/>
          </a:prstGeom>
          <a:noFill/>
        </p:spPr>
        <p:txBody>
          <a:bodyPr wrap="square" rtlCol="0">
            <a:spAutoFit/>
          </a:bodyPr>
          <a:lstStyle/>
          <a:p>
            <a:pPr algn="ctr"/>
            <a:fld id="{B5804A31-E9A4-D945-9412-D4C8ED72CA60}" type="slidenum">
              <a:rPr lang="it-IT" sz="1100" b="1" smtClean="0">
                <a:solidFill>
                  <a:schemeClr val="accent2"/>
                </a:solidFill>
                <a:latin typeface="Century Gothic" panose="020B0502020202020204" pitchFamily="34" charset="0"/>
                <a:cs typeface="Open Sans"/>
              </a:rPr>
              <a:t>‹N›</a:t>
            </a:fld>
            <a:endParaRPr lang="it-IT" sz="1100" b="1">
              <a:solidFill>
                <a:schemeClr val="accent2"/>
              </a:solidFill>
              <a:latin typeface="Century Gothic" panose="020B0502020202020204" pitchFamily="34" charset="0"/>
              <a:cs typeface="Open Sans"/>
            </a:endParaRPr>
          </a:p>
        </p:txBody>
      </p:sp>
    </p:spTree>
    <p:extLst>
      <p:ext uri="{BB962C8B-B14F-4D97-AF65-F5344CB8AC3E}">
        <p14:creationId xmlns:p14="http://schemas.microsoft.com/office/powerpoint/2010/main" val="161766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13" name="Rettangolo con due angoli in diagonale arrotondati 12">
            <a:extLst>
              <a:ext uri="{FF2B5EF4-FFF2-40B4-BE49-F238E27FC236}">
                <a16:creationId xmlns:a16="http://schemas.microsoft.com/office/drawing/2014/main" id="{FA0620CB-E6CE-4215-B79E-F7DC3A925C1E}"/>
              </a:ext>
            </a:extLst>
          </p:cNvPr>
          <p:cNvSpPr/>
          <p:nvPr userDrawn="1"/>
        </p:nvSpPr>
        <p:spPr>
          <a:xfrm flipH="1">
            <a:off x="6241603" y="2133124"/>
            <a:ext cx="5688632" cy="2934462"/>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F6A54C43-75F8-4830-9600-4ABD1C57D68A}"/>
              </a:ext>
            </a:extLst>
          </p:cNvPr>
          <p:cNvSpPr/>
          <p:nvPr userDrawn="1"/>
        </p:nvSpPr>
        <p:spPr>
          <a:xfrm>
            <a:off x="6458013" y="2579999"/>
            <a:ext cx="1800200" cy="21655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DAD3F0E2-EC9D-4E23-B4E5-E4524B5F6FCD}"/>
              </a:ext>
            </a:extLst>
          </p:cNvPr>
          <p:cNvSpPr txBox="1"/>
          <p:nvPr userDrawn="1"/>
        </p:nvSpPr>
        <p:spPr>
          <a:xfrm>
            <a:off x="8814622" y="3109976"/>
            <a:ext cx="2678395" cy="307847"/>
          </a:xfrm>
          <a:prstGeom prst="rect">
            <a:avLst/>
          </a:prstGeom>
          <a:noFill/>
        </p:spPr>
        <p:txBody>
          <a:bodyPr wrap="square" lIns="121944" tIns="60972" rIns="121944" bIns="60972" rtlCol="0">
            <a:noAutofit/>
          </a:bodyPr>
          <a:lstStyle/>
          <a:p>
            <a:r>
              <a:rPr lang="it-IT" sz="1200">
                <a:solidFill>
                  <a:schemeClr val="bg1"/>
                </a:solidFill>
                <a:latin typeface="+mn-lt"/>
              </a:rPr>
              <a:t>Testo descrittivo</a:t>
            </a:r>
          </a:p>
        </p:txBody>
      </p:sp>
      <p:sp>
        <p:nvSpPr>
          <p:cNvPr id="7" name="Segnaposto testo 16">
            <a:extLst>
              <a:ext uri="{FF2B5EF4-FFF2-40B4-BE49-F238E27FC236}">
                <a16:creationId xmlns:a16="http://schemas.microsoft.com/office/drawing/2014/main" id="{46E176AE-A128-41FA-B9E2-FB7E1F646C96}"/>
              </a:ext>
            </a:extLst>
          </p:cNvPr>
          <p:cNvSpPr>
            <a:spLocks noGrp="1"/>
          </p:cNvSpPr>
          <p:nvPr>
            <p:ph type="body" sz="quarter" idx="10" hasCustomPrompt="1"/>
          </p:nvPr>
        </p:nvSpPr>
        <p:spPr>
          <a:xfrm>
            <a:off x="1320044" y="1403369"/>
            <a:ext cx="3598862" cy="792163"/>
          </a:xfrm>
          <a:prstGeom prst="rect">
            <a:avLst/>
          </a:prstGeom>
        </p:spPr>
        <p:txBody>
          <a:bodyPr>
            <a:noAutofit/>
          </a:bodyPr>
          <a:lstStyle>
            <a:lvl1pPr marL="0" indent="0">
              <a:buFontTx/>
              <a:buNone/>
              <a:defRPr lang="it-IT" sz="3200" kern="1200" dirty="0">
                <a:solidFill>
                  <a:srgbClr val="001F5C"/>
                </a:solidFill>
                <a:latin typeface="+mn-lt"/>
                <a:ea typeface="+mn-ea"/>
                <a:cs typeface="+mn-cs"/>
              </a:defRPr>
            </a:lvl1pPr>
          </a:lstStyle>
          <a:p>
            <a:pPr lvl="0"/>
            <a:r>
              <a:rPr lang="it-IT"/>
              <a:t>TITOLO</a:t>
            </a:r>
          </a:p>
        </p:txBody>
      </p:sp>
      <p:sp>
        <p:nvSpPr>
          <p:cNvPr id="8" name="Segnaposto testo 18">
            <a:extLst>
              <a:ext uri="{FF2B5EF4-FFF2-40B4-BE49-F238E27FC236}">
                <a16:creationId xmlns:a16="http://schemas.microsoft.com/office/drawing/2014/main" id="{284E987C-B16E-407B-8B93-98FF324B8FFA}"/>
              </a:ext>
            </a:extLst>
          </p:cNvPr>
          <p:cNvSpPr>
            <a:spLocks noGrp="1"/>
          </p:cNvSpPr>
          <p:nvPr>
            <p:ph type="body" sz="quarter" idx="11" hasCustomPrompt="1"/>
          </p:nvPr>
        </p:nvSpPr>
        <p:spPr>
          <a:xfrm>
            <a:off x="1320044" y="2277682"/>
            <a:ext cx="4751388" cy="664775"/>
          </a:xfrm>
          <a:prstGeom prst="rect">
            <a:avLst/>
          </a:prstGeom>
        </p:spPr>
        <p:txBody>
          <a:bodyPr>
            <a:noAutofit/>
          </a:bodyPr>
          <a:lstStyle>
            <a:lvl1pPr marL="0" indent="0" algn="l" defTabSz="1219444" rtl="0" eaLnBrk="1" latinLnBrk="0" hangingPunct="1">
              <a:buFontTx/>
              <a:buNone/>
              <a:defRPr lang="it-IT" sz="3200" kern="1200" dirty="0">
                <a:solidFill>
                  <a:srgbClr val="BACC24"/>
                </a:solidFill>
                <a:latin typeface="+mn-lt"/>
                <a:ea typeface="+mn-ea"/>
                <a:cs typeface="+mn-cs"/>
              </a:defRPr>
            </a:lvl1pPr>
          </a:lstStyle>
          <a:p>
            <a:pPr lvl="0"/>
            <a:r>
              <a:rPr lang="it-IT"/>
              <a:t>SOTTOTITOLO</a:t>
            </a:r>
          </a:p>
        </p:txBody>
      </p:sp>
      <p:sp>
        <p:nvSpPr>
          <p:cNvPr id="9" name="Segnaposto testo 20">
            <a:extLst>
              <a:ext uri="{FF2B5EF4-FFF2-40B4-BE49-F238E27FC236}">
                <a16:creationId xmlns:a16="http://schemas.microsoft.com/office/drawing/2014/main" id="{453700F3-8F04-4BF2-9BCF-CF6B5CC4EF47}"/>
              </a:ext>
            </a:extLst>
          </p:cNvPr>
          <p:cNvSpPr>
            <a:spLocks noGrp="1"/>
          </p:cNvSpPr>
          <p:nvPr>
            <p:ph type="body" sz="quarter" idx="12" hasCustomPrompt="1"/>
          </p:nvPr>
        </p:nvSpPr>
        <p:spPr>
          <a:xfrm>
            <a:off x="1320044" y="3239341"/>
            <a:ext cx="3024187" cy="469900"/>
          </a:xfrm>
          <a:prstGeom prst="rect">
            <a:avLst/>
          </a:prstGeom>
        </p:spPr>
        <p:txBody>
          <a:bodyPr>
            <a:noAutofit/>
          </a:bodyPr>
          <a:lstStyle>
            <a:lvl1pPr marL="0" indent="0">
              <a:buFontTx/>
              <a:buNone/>
              <a:defRPr lang="it-IT" sz="1200" kern="1200" dirty="0">
                <a:solidFill>
                  <a:srgbClr val="001F5C"/>
                </a:solidFill>
                <a:latin typeface="+mn-lt"/>
                <a:ea typeface="+mn-ea"/>
                <a:cs typeface="+mn-cs"/>
              </a:defRPr>
            </a:lvl1pPr>
          </a:lstStyle>
          <a:p>
            <a:pPr lvl="0"/>
            <a:r>
              <a:rPr lang="it-IT" sz="1000"/>
              <a:t>Testo descrittivo</a:t>
            </a:r>
            <a:endParaRPr lang="it-IT"/>
          </a:p>
        </p:txBody>
      </p:sp>
      <p:sp>
        <p:nvSpPr>
          <p:cNvPr id="10" name="Segnaposto testo 22">
            <a:extLst>
              <a:ext uri="{FF2B5EF4-FFF2-40B4-BE49-F238E27FC236}">
                <a16:creationId xmlns:a16="http://schemas.microsoft.com/office/drawing/2014/main" id="{BCCB5462-F47F-47B7-9009-6EBA59C9BF25}"/>
              </a:ext>
            </a:extLst>
          </p:cNvPr>
          <p:cNvSpPr>
            <a:spLocks noGrp="1"/>
          </p:cNvSpPr>
          <p:nvPr>
            <p:ph type="body" sz="quarter" idx="13" hasCustomPrompt="1"/>
          </p:nvPr>
        </p:nvSpPr>
        <p:spPr>
          <a:xfrm>
            <a:off x="6602414" y="2835275"/>
            <a:ext cx="1511398" cy="428625"/>
          </a:xfrm>
          <a:prstGeom prst="rect">
            <a:avLst/>
          </a:prstGeom>
        </p:spPr>
        <p:txBody>
          <a:bodyPr>
            <a:noAutofit/>
          </a:bodyPr>
          <a:lstStyle>
            <a:lvl1pPr marL="0" indent="0">
              <a:buFontTx/>
              <a:buNone/>
              <a:defRPr sz="4400">
                <a:solidFill>
                  <a:schemeClr val="bg1"/>
                </a:solidFill>
                <a:latin typeface="+mn-lt"/>
              </a:defRPr>
            </a:lvl1pPr>
          </a:lstStyle>
          <a:p>
            <a:pPr lvl="0"/>
            <a:r>
              <a:rPr lang="it-IT" sz="2800"/>
              <a:t>KEY</a:t>
            </a:r>
            <a:endParaRPr lang="it-IT"/>
          </a:p>
        </p:txBody>
      </p:sp>
      <p:sp>
        <p:nvSpPr>
          <p:cNvPr id="11" name="Segnaposto testo 24">
            <a:extLst>
              <a:ext uri="{FF2B5EF4-FFF2-40B4-BE49-F238E27FC236}">
                <a16:creationId xmlns:a16="http://schemas.microsoft.com/office/drawing/2014/main" id="{C6913AD4-B73D-49A6-9EF4-E4E6D88AED57}"/>
              </a:ext>
            </a:extLst>
          </p:cNvPr>
          <p:cNvSpPr>
            <a:spLocks noGrp="1"/>
          </p:cNvSpPr>
          <p:nvPr>
            <p:ph type="body" sz="quarter" idx="14" hasCustomPrompt="1"/>
          </p:nvPr>
        </p:nvSpPr>
        <p:spPr>
          <a:xfrm>
            <a:off x="6639902" y="3336037"/>
            <a:ext cx="1473909" cy="528637"/>
          </a:xfrm>
          <a:prstGeom prst="rect">
            <a:avLst/>
          </a:prstGeom>
        </p:spPr>
        <p:txBody>
          <a:bodyPr>
            <a:noAutofit/>
          </a:bodyPr>
          <a:lstStyle>
            <a:lvl1pPr marL="0" indent="0">
              <a:buFontTx/>
              <a:buNone/>
              <a:defRPr sz="2800">
                <a:solidFill>
                  <a:srgbClr val="001F5C"/>
                </a:solidFill>
                <a:latin typeface="+mn-lt"/>
              </a:defRPr>
            </a:lvl1pPr>
          </a:lstStyle>
          <a:p>
            <a:pPr lvl="0"/>
            <a:r>
              <a:rPr lang="it-IT"/>
              <a:t>WORD</a:t>
            </a:r>
          </a:p>
        </p:txBody>
      </p:sp>
      <p:sp>
        <p:nvSpPr>
          <p:cNvPr id="12" name="CasellaDiTesto 11">
            <a:extLst>
              <a:ext uri="{FF2B5EF4-FFF2-40B4-BE49-F238E27FC236}">
                <a16:creationId xmlns:a16="http://schemas.microsoft.com/office/drawing/2014/main" id="{AB4B160F-C148-49D1-A7EC-F91202FD384F}"/>
              </a:ext>
            </a:extLst>
          </p:cNvPr>
          <p:cNvSpPr txBox="1"/>
          <p:nvPr userDrawn="1"/>
        </p:nvSpPr>
        <p:spPr>
          <a:xfrm>
            <a:off x="11282163" y="6264880"/>
            <a:ext cx="730250" cy="338554"/>
          </a:xfrm>
          <a:prstGeom prst="rect">
            <a:avLst/>
          </a:prstGeom>
          <a:noFill/>
        </p:spPr>
        <p:txBody>
          <a:bodyPr wrap="square" rtlCol="0">
            <a:spAutoFit/>
          </a:bodyPr>
          <a:lstStyle/>
          <a:p>
            <a:pPr algn="ctr"/>
            <a:fld id="{B5804A31-E9A4-D945-9412-D4C8ED72CA60}" type="slidenum">
              <a:rPr lang="it-IT" sz="1600" b="1" smtClean="0">
                <a:solidFill>
                  <a:schemeClr val="accent2"/>
                </a:solidFill>
                <a:latin typeface="Proxima Nova Rg" panose="02000506030000020004" pitchFamily="50" charset="0"/>
                <a:cs typeface="Open Sans"/>
              </a:rPr>
              <a:t>‹N›</a:t>
            </a:fld>
            <a:endParaRPr lang="it-IT" sz="1600" b="1">
              <a:solidFill>
                <a:schemeClr val="accent2"/>
              </a:solidFill>
              <a:latin typeface="Proxima Nova Rg" panose="02000506030000020004" pitchFamily="50" charset="0"/>
              <a:cs typeface="Open Sans"/>
            </a:endParaRPr>
          </a:p>
        </p:txBody>
      </p:sp>
      <p:sp>
        <p:nvSpPr>
          <p:cNvPr id="15" name="Forma a L 14">
            <a:extLst>
              <a:ext uri="{FF2B5EF4-FFF2-40B4-BE49-F238E27FC236}">
                <a16:creationId xmlns:a16="http://schemas.microsoft.com/office/drawing/2014/main" id="{F780C6EC-1EC9-4DB9-8E6B-8A20B4775B4D}"/>
              </a:ext>
            </a:extLst>
          </p:cNvPr>
          <p:cNvSpPr/>
          <p:nvPr userDrawn="1"/>
        </p:nvSpPr>
        <p:spPr>
          <a:xfrm rot="16200000" flipH="1">
            <a:off x="8103867" y="2338635"/>
            <a:ext cx="468000" cy="468000"/>
          </a:xfrm>
          <a:prstGeom prst="corner">
            <a:avLst>
              <a:gd name="adj1" fmla="val 14876"/>
              <a:gd name="adj2" fmla="val 1338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2"/>
              </a:solidFill>
            </a:endParaRPr>
          </a:p>
        </p:txBody>
      </p:sp>
      <p:cxnSp>
        <p:nvCxnSpPr>
          <p:cNvPr id="16" name="Connettore diritto 15">
            <a:extLst>
              <a:ext uri="{FF2B5EF4-FFF2-40B4-BE49-F238E27FC236}">
                <a16:creationId xmlns:a16="http://schemas.microsoft.com/office/drawing/2014/main" id="{11C28A57-6B4B-45BE-A41A-1A81FEC00578}"/>
              </a:ext>
            </a:extLst>
          </p:cNvPr>
          <p:cNvCxnSpPr/>
          <p:nvPr userDrawn="1"/>
        </p:nvCxnSpPr>
        <p:spPr>
          <a:xfrm>
            <a:off x="1320044" y="3069754"/>
            <a:ext cx="59363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47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AB4B160F-C148-49D1-A7EC-F91202FD384F}"/>
              </a:ext>
            </a:extLst>
          </p:cNvPr>
          <p:cNvSpPr txBox="1"/>
          <p:nvPr userDrawn="1"/>
        </p:nvSpPr>
        <p:spPr>
          <a:xfrm>
            <a:off x="11282163" y="6264880"/>
            <a:ext cx="730250" cy="338554"/>
          </a:xfrm>
          <a:prstGeom prst="rect">
            <a:avLst/>
          </a:prstGeom>
          <a:noFill/>
        </p:spPr>
        <p:txBody>
          <a:bodyPr wrap="square" rtlCol="0">
            <a:spAutoFit/>
          </a:bodyPr>
          <a:lstStyle/>
          <a:p>
            <a:pPr algn="ctr"/>
            <a:fld id="{B5804A31-E9A4-D945-9412-D4C8ED72CA60}" type="slidenum">
              <a:rPr lang="it-IT" sz="1600" b="1" smtClean="0">
                <a:solidFill>
                  <a:schemeClr val="accent2"/>
                </a:solidFill>
                <a:latin typeface="Proxima Nova Rg" panose="02000506030000020004" pitchFamily="50" charset="0"/>
                <a:cs typeface="Open Sans"/>
              </a:rPr>
              <a:t>‹N›</a:t>
            </a:fld>
            <a:endParaRPr lang="it-IT" sz="1600" b="1">
              <a:solidFill>
                <a:schemeClr val="accent2"/>
              </a:solidFill>
              <a:latin typeface="Proxima Nova Rg" panose="02000506030000020004" pitchFamily="50" charset="0"/>
              <a:cs typeface="Open Sans"/>
            </a:endParaRPr>
          </a:p>
        </p:txBody>
      </p:sp>
      <p:pic>
        <p:nvPicPr>
          <p:cNvPr id="17" name="Elemento grafico 9" descr="rettangolo colorato">
            <a:extLst>
              <a:ext uri="{FF2B5EF4-FFF2-40B4-BE49-F238E27FC236}">
                <a16:creationId xmlns:a16="http://schemas.microsoft.com/office/drawing/2014/main" id="{FA108A96-E6CB-40F2-919B-6EFA12395431}"/>
              </a:ext>
            </a:extLst>
          </p:cNvPr>
          <p:cNvPicPr/>
          <p:nvPr userDrawn="1"/>
        </p:nvPicPr>
        <p:blipFill>
          <a:blip r:embed="rId2">
            <a:extLst>
              <a:ext uri="{96DAC541-7B7A-43D3-8B79-37D633B846F1}">
                <asvg:svgBlip xmlns:asvg="http://schemas.microsoft.com/office/drawing/2016/SVG/main" r:embed="rId3"/>
              </a:ext>
            </a:extLst>
          </a:blip>
          <a:stretch>
            <a:fillRect/>
          </a:stretch>
        </p:blipFill>
        <p:spPr>
          <a:xfrm>
            <a:off x="5596016" y="2618150"/>
            <a:ext cx="5734050" cy="1952625"/>
          </a:xfrm>
          <a:prstGeom prst="rect">
            <a:avLst/>
          </a:prstGeom>
        </p:spPr>
      </p:pic>
      <p:pic>
        <p:nvPicPr>
          <p:cNvPr id="18" name="Elemento grafico 8" descr="rettangolo trasparente colorato">
            <a:extLst>
              <a:ext uri="{FF2B5EF4-FFF2-40B4-BE49-F238E27FC236}">
                <a16:creationId xmlns:a16="http://schemas.microsoft.com/office/drawing/2014/main" id="{F24B45CB-99F4-47A5-9600-BB48557F13D2}"/>
              </a:ext>
            </a:extLst>
          </p:cNvPr>
          <p:cNvPicPr/>
          <p:nvPr userDrawn="1"/>
        </p:nvPicPr>
        <p:blipFill>
          <a:blip r:embed="rId4">
            <a:extLst>
              <a:ext uri="{96DAC541-7B7A-43D3-8B79-37D633B846F1}">
                <asvg:svgBlip xmlns:asvg="http://schemas.microsoft.com/office/drawing/2016/SVG/main" r:embed="rId5"/>
              </a:ext>
            </a:extLst>
          </a:blip>
          <a:stretch>
            <a:fillRect/>
          </a:stretch>
        </p:blipFill>
        <p:spPr>
          <a:xfrm>
            <a:off x="9553971" y="2493690"/>
            <a:ext cx="1876425" cy="2637155"/>
          </a:xfrm>
          <a:prstGeom prst="rect">
            <a:avLst/>
          </a:prstGeom>
          <a:effectLst>
            <a:outerShdw blurRad="50800" dist="38100" dir="2700000" algn="tl" rotWithShape="0">
              <a:prstClr val="black">
                <a:alpha val="40000"/>
              </a:prstClr>
            </a:outerShdw>
          </a:effectLst>
        </p:spPr>
      </p:pic>
      <p:pic>
        <p:nvPicPr>
          <p:cNvPr id="19" name="Elemento grafico 5" descr="rettangolo trasparente colorato">
            <a:extLst>
              <a:ext uri="{FF2B5EF4-FFF2-40B4-BE49-F238E27FC236}">
                <a16:creationId xmlns:a16="http://schemas.microsoft.com/office/drawing/2014/main" id="{04CC052D-3696-4AA2-8AC2-5557B71E5612}"/>
              </a:ext>
            </a:extLst>
          </p:cNvPr>
          <p:cNvPicPr/>
          <p:nvPr userDrawn="1"/>
        </p:nvPicPr>
        <p:blipFill>
          <a:blip r:embed="rId6">
            <a:extLst>
              <a:ext uri="{96DAC541-7B7A-43D3-8B79-37D633B846F1}">
                <asvg:svgBlip xmlns:asvg="http://schemas.microsoft.com/office/drawing/2016/SVG/main" r:embed="rId7"/>
              </a:ext>
            </a:extLst>
          </a:blip>
          <a:stretch>
            <a:fillRect/>
          </a:stretch>
        </p:blipFill>
        <p:spPr>
          <a:xfrm>
            <a:off x="8697991" y="2935650"/>
            <a:ext cx="2052320" cy="2895600"/>
          </a:xfrm>
          <a:prstGeom prst="rect">
            <a:avLst/>
          </a:prstGeom>
          <a:effectLst>
            <a:outerShdw blurRad="50800" dist="38100" dir="2700000" algn="tl" rotWithShape="0">
              <a:prstClr val="black">
                <a:alpha val="40000"/>
              </a:prstClr>
            </a:outerShdw>
          </a:effectLst>
        </p:spPr>
      </p:pic>
      <p:sp>
        <p:nvSpPr>
          <p:cNvPr id="3" name="Rectangle 5">
            <a:extLst>
              <a:ext uri="{FF2B5EF4-FFF2-40B4-BE49-F238E27FC236}">
                <a16:creationId xmlns:a16="http://schemas.microsoft.com/office/drawing/2014/main" id="{B760847C-F5FA-4104-98F6-04469E29C46C}"/>
              </a:ext>
            </a:extLst>
          </p:cNvPr>
          <p:cNvSpPr>
            <a:spLocks noChangeArrowheads="1"/>
          </p:cNvSpPr>
          <p:nvPr userDrawn="1"/>
        </p:nvSpPr>
        <p:spPr bwMode="auto">
          <a:xfrm>
            <a:off x="0" y="0"/>
            <a:ext cx="12195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Rectangle 7">
            <a:extLst>
              <a:ext uri="{FF2B5EF4-FFF2-40B4-BE49-F238E27FC236}">
                <a16:creationId xmlns:a16="http://schemas.microsoft.com/office/drawing/2014/main" id="{22285CFA-4055-4992-9AA8-C2DCEF31A82F}"/>
              </a:ext>
            </a:extLst>
          </p:cNvPr>
          <p:cNvSpPr>
            <a:spLocks noChangeArrowheads="1"/>
          </p:cNvSpPr>
          <p:nvPr userDrawn="1"/>
        </p:nvSpPr>
        <p:spPr bwMode="auto">
          <a:xfrm>
            <a:off x="0" y="457200"/>
            <a:ext cx="12195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Segnaposto testo 21">
            <a:extLst>
              <a:ext uri="{FF2B5EF4-FFF2-40B4-BE49-F238E27FC236}">
                <a16:creationId xmlns:a16="http://schemas.microsoft.com/office/drawing/2014/main" id="{3335512F-78D9-413F-8AC0-D9B89915CE42}"/>
              </a:ext>
            </a:extLst>
          </p:cNvPr>
          <p:cNvSpPr>
            <a:spLocks noGrp="1"/>
          </p:cNvSpPr>
          <p:nvPr>
            <p:ph type="body" sz="quarter" idx="10" hasCustomPrompt="1"/>
          </p:nvPr>
        </p:nvSpPr>
        <p:spPr>
          <a:xfrm>
            <a:off x="6099023" y="3168400"/>
            <a:ext cx="3456136" cy="492557"/>
          </a:xfrm>
          <a:prstGeom prst="rect">
            <a:avLst/>
          </a:prstGeom>
        </p:spPr>
        <p:txBody>
          <a:bodyPr>
            <a:noAutofit/>
          </a:bodyPr>
          <a:lstStyle>
            <a:lvl1pPr marL="0" indent="0" algn="r">
              <a:buFontTx/>
              <a:buNone/>
              <a:defRPr lang="it-IT" sz="2000" b="1" kern="1200" dirty="0">
                <a:solidFill>
                  <a:srgbClr val="001F5C"/>
                </a:solidFill>
                <a:latin typeface="+mn-lt"/>
                <a:ea typeface="+mn-ea"/>
                <a:cs typeface="+mn-cs"/>
              </a:defRPr>
            </a:lvl1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a:ln>
                  <a:noFill/>
                </a:ln>
                <a:solidFill>
                  <a:srgbClr val="231B32"/>
                </a:solidFill>
                <a:effectLst/>
                <a:latin typeface="Century Gothic" panose="020B0502020202020204" pitchFamily="34" charset="0"/>
                <a:ea typeface="Times New Roman" panose="02020603050405020304" pitchFamily="18" charset="0"/>
                <a:cs typeface="Times New Roman" panose="02020603050405020304" pitchFamily="18" charset="0"/>
              </a:rPr>
              <a:t>Inserire qui titolo</a:t>
            </a:r>
            <a:endParaRPr kumimoji="0" lang="it-IT" altLang="it-IT" sz="700" b="0" i="0" u="none" strike="noStrike" cap="none" normalizeH="0" baseline="0">
              <a:ln>
                <a:noFill/>
              </a:ln>
              <a:solidFill>
                <a:schemeClr val="tx1"/>
              </a:solidFill>
              <a:effectLst/>
            </a:endParaRPr>
          </a:p>
        </p:txBody>
      </p:sp>
      <p:sp>
        <p:nvSpPr>
          <p:cNvPr id="15" name="Segnaposto testo 23">
            <a:extLst>
              <a:ext uri="{FF2B5EF4-FFF2-40B4-BE49-F238E27FC236}">
                <a16:creationId xmlns:a16="http://schemas.microsoft.com/office/drawing/2014/main" id="{2D510146-46C4-4C1C-9248-D209F09356A4}"/>
              </a:ext>
            </a:extLst>
          </p:cNvPr>
          <p:cNvSpPr>
            <a:spLocks noGrp="1"/>
          </p:cNvSpPr>
          <p:nvPr>
            <p:ph type="body" sz="quarter" idx="11" hasCustomPrompt="1"/>
          </p:nvPr>
        </p:nvSpPr>
        <p:spPr>
          <a:xfrm>
            <a:off x="3988140" y="4793682"/>
            <a:ext cx="4709851" cy="569913"/>
          </a:xfrm>
          <a:prstGeom prst="rect">
            <a:avLst/>
          </a:prstGeom>
        </p:spPr>
        <p:txBody>
          <a:bodyPr>
            <a:noAutofit/>
          </a:bodyPr>
          <a:lstStyle>
            <a:lvl1pPr marL="0" indent="0" algn="r">
              <a:buFontTx/>
              <a:buNone/>
              <a:defRPr lang="it-IT" sz="1800" kern="1200" dirty="0">
                <a:solidFill>
                  <a:srgbClr val="BACC24"/>
                </a:solidFill>
                <a:latin typeface="+mn-lt"/>
                <a:ea typeface="+mn-ea"/>
                <a:cs typeface="+mn-cs"/>
              </a:defRPr>
            </a:lvl1pPr>
          </a:lstStyle>
          <a:p>
            <a:pPr lvl="0"/>
            <a:r>
              <a:rPr lang="it-IT"/>
              <a:t>SOTTOTITOLO</a:t>
            </a:r>
          </a:p>
        </p:txBody>
      </p:sp>
    </p:spTree>
    <p:extLst>
      <p:ext uri="{BB962C8B-B14F-4D97-AF65-F5344CB8AC3E}">
        <p14:creationId xmlns:p14="http://schemas.microsoft.com/office/powerpoint/2010/main" val="21764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olo e testo">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8885ECDE-005D-4212-A3E4-5D929AE79E61}"/>
              </a:ext>
            </a:extLst>
          </p:cNvPr>
          <p:cNvSpPr txBox="1"/>
          <p:nvPr userDrawn="1"/>
        </p:nvSpPr>
        <p:spPr>
          <a:xfrm>
            <a:off x="11515177" y="6498347"/>
            <a:ext cx="679998" cy="261610"/>
          </a:xfrm>
          <a:prstGeom prst="rect">
            <a:avLst/>
          </a:prstGeom>
          <a:noFill/>
        </p:spPr>
        <p:txBody>
          <a:bodyPr wrap="square" rtlCol="0">
            <a:spAutoFit/>
          </a:bodyPr>
          <a:lstStyle/>
          <a:p>
            <a:pPr algn="ctr"/>
            <a:fld id="{B5804A31-E9A4-D945-9412-D4C8ED72CA60}" type="slidenum">
              <a:rPr lang="it-IT" sz="1100" b="1" smtClean="0">
                <a:solidFill>
                  <a:schemeClr val="accent2"/>
                </a:solidFill>
                <a:latin typeface="Century Gothic" panose="020B0502020202020204" pitchFamily="34" charset="0"/>
                <a:cs typeface="Open Sans"/>
              </a:rPr>
              <a:t>‹N›</a:t>
            </a:fld>
            <a:endParaRPr lang="it-IT" sz="1100" b="1">
              <a:solidFill>
                <a:schemeClr val="accent2"/>
              </a:solidFill>
              <a:latin typeface="Century Gothic" panose="020B0502020202020204" pitchFamily="34" charset="0"/>
              <a:cs typeface="Open Sans"/>
            </a:endParaRPr>
          </a:p>
        </p:txBody>
      </p:sp>
      <p:sp>
        <p:nvSpPr>
          <p:cNvPr id="6" name="Segnaposto testo 3">
            <a:extLst>
              <a:ext uri="{FF2B5EF4-FFF2-40B4-BE49-F238E27FC236}">
                <a16:creationId xmlns:a16="http://schemas.microsoft.com/office/drawing/2014/main" id="{CEAEB657-994F-44B5-BBD3-D9E84392137B}"/>
              </a:ext>
            </a:extLst>
          </p:cNvPr>
          <p:cNvSpPr>
            <a:spLocks noGrp="1"/>
          </p:cNvSpPr>
          <p:nvPr>
            <p:ph type="body" sz="quarter" idx="10" hasCustomPrompt="1"/>
          </p:nvPr>
        </p:nvSpPr>
        <p:spPr>
          <a:xfrm>
            <a:off x="1057027" y="261938"/>
            <a:ext cx="10801597" cy="792162"/>
          </a:xfrm>
          <a:prstGeom prst="rect">
            <a:avLst/>
          </a:prstGeom>
        </p:spPr>
        <p:txBody>
          <a:bodyPr/>
          <a:lstStyle>
            <a:lvl1pPr marL="0" indent="0">
              <a:buNone/>
              <a:defRPr lang="it-IT" sz="2000" b="1" kern="1200" dirty="0">
                <a:solidFill>
                  <a:srgbClr val="001F5C"/>
                </a:solidFill>
                <a:latin typeface="+mn-lt"/>
                <a:ea typeface="+mn-ea"/>
                <a:cs typeface="+mn-cs"/>
              </a:defRPr>
            </a:lvl1pPr>
          </a:lstStyle>
          <a:p>
            <a:pPr marL="0" lvl="0" indent="0" algn="l" defTabSz="1219444" rtl="0" eaLnBrk="1" latinLnBrk="0" hangingPunct="1">
              <a:spcBef>
                <a:spcPct val="20000"/>
              </a:spcBef>
              <a:buFontTx/>
              <a:buNone/>
            </a:pPr>
            <a:r>
              <a:rPr lang="it-IT"/>
              <a:t>TITOLO</a:t>
            </a:r>
          </a:p>
        </p:txBody>
      </p:sp>
      <p:sp>
        <p:nvSpPr>
          <p:cNvPr id="8" name="Segnaposto testo 5">
            <a:extLst>
              <a:ext uri="{FF2B5EF4-FFF2-40B4-BE49-F238E27FC236}">
                <a16:creationId xmlns:a16="http://schemas.microsoft.com/office/drawing/2014/main" id="{FC6740C4-08B9-4347-996C-C45C0A04B71A}"/>
              </a:ext>
            </a:extLst>
          </p:cNvPr>
          <p:cNvSpPr>
            <a:spLocks noGrp="1"/>
          </p:cNvSpPr>
          <p:nvPr>
            <p:ph type="body" sz="quarter" idx="11" hasCustomPrompt="1"/>
          </p:nvPr>
        </p:nvSpPr>
        <p:spPr>
          <a:xfrm>
            <a:off x="1057028" y="1196975"/>
            <a:ext cx="10801597" cy="4968875"/>
          </a:xfrm>
          <a:prstGeom prst="rect">
            <a:avLst/>
          </a:prstGeom>
        </p:spPr>
        <p:txBody>
          <a:bodyPr/>
          <a:lstStyle>
            <a:lvl1pPr marL="0" indent="0">
              <a:buNone/>
              <a:defRPr lang="it-IT" sz="1200" kern="1200" dirty="0">
                <a:solidFill>
                  <a:schemeClr val="tx1"/>
                </a:solidFill>
                <a:latin typeface="+mn-lt"/>
                <a:ea typeface="+mn-ea"/>
                <a:cs typeface="+mn-cs"/>
              </a:defRPr>
            </a:lvl1pPr>
          </a:lstStyle>
          <a:p>
            <a:pPr marL="0" lvl="0" indent="0" algn="l" defTabSz="1219444" rtl="0" eaLnBrk="1" latinLnBrk="0" hangingPunct="1">
              <a:spcBef>
                <a:spcPct val="20000"/>
              </a:spcBef>
              <a:buFont typeface="Arial" pitchFamily="34" charset="0"/>
              <a:buNone/>
            </a:pPr>
            <a:r>
              <a:rPr lang="it-IT"/>
              <a:t>Inserire qui testo descrittivo</a:t>
            </a:r>
          </a:p>
        </p:txBody>
      </p:sp>
    </p:spTree>
    <p:extLst>
      <p:ext uri="{BB962C8B-B14F-4D97-AF65-F5344CB8AC3E}">
        <p14:creationId xmlns:p14="http://schemas.microsoft.com/office/powerpoint/2010/main" val="291069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olo, sottotitolo e testo ">
    <p:spTree>
      <p:nvGrpSpPr>
        <p:cNvPr id="1" name=""/>
        <p:cNvGrpSpPr/>
        <p:nvPr/>
      </p:nvGrpSpPr>
      <p:grpSpPr>
        <a:xfrm>
          <a:off x="0" y="0"/>
          <a:ext cx="0" cy="0"/>
          <a:chOff x="0" y="0"/>
          <a:chExt cx="0" cy="0"/>
        </a:xfrm>
      </p:grpSpPr>
      <p:sp>
        <p:nvSpPr>
          <p:cNvPr id="6" name="Segnaposto testo 21">
            <a:extLst>
              <a:ext uri="{FF2B5EF4-FFF2-40B4-BE49-F238E27FC236}">
                <a16:creationId xmlns:a16="http://schemas.microsoft.com/office/drawing/2014/main" id="{2BF5C202-8F77-417A-B0E8-1B71255EABE1}"/>
              </a:ext>
            </a:extLst>
          </p:cNvPr>
          <p:cNvSpPr>
            <a:spLocks noGrp="1"/>
          </p:cNvSpPr>
          <p:nvPr>
            <p:ph type="body" sz="quarter" idx="10" hasCustomPrompt="1"/>
          </p:nvPr>
        </p:nvSpPr>
        <p:spPr>
          <a:xfrm>
            <a:off x="1057275" y="252533"/>
            <a:ext cx="10728944" cy="492557"/>
          </a:xfrm>
          <a:prstGeom prst="rect">
            <a:avLst/>
          </a:prstGeom>
        </p:spPr>
        <p:txBody>
          <a:bodyPr>
            <a:noAutofit/>
          </a:bodyPr>
          <a:lstStyle>
            <a:lvl1pPr marL="0" indent="0">
              <a:buFontTx/>
              <a:buNone/>
              <a:defRPr lang="it-IT" sz="2000" b="1" kern="1200" dirty="0">
                <a:solidFill>
                  <a:srgbClr val="001F5C"/>
                </a:solidFill>
                <a:latin typeface="+mn-lt"/>
                <a:ea typeface="+mn-ea"/>
                <a:cs typeface="+mn-cs"/>
              </a:defRPr>
            </a:lvl1pPr>
          </a:lstStyle>
          <a:p>
            <a:pPr lvl="0"/>
            <a:r>
              <a:rPr lang="it-IT"/>
              <a:t>TITOLO</a:t>
            </a:r>
          </a:p>
        </p:txBody>
      </p:sp>
      <p:sp>
        <p:nvSpPr>
          <p:cNvPr id="7" name="Segnaposto testo 23">
            <a:extLst>
              <a:ext uri="{FF2B5EF4-FFF2-40B4-BE49-F238E27FC236}">
                <a16:creationId xmlns:a16="http://schemas.microsoft.com/office/drawing/2014/main" id="{03DC8FC1-4034-4631-AB24-730A2AC7E9C3}"/>
              </a:ext>
            </a:extLst>
          </p:cNvPr>
          <p:cNvSpPr>
            <a:spLocks noGrp="1"/>
          </p:cNvSpPr>
          <p:nvPr>
            <p:ph type="body" sz="quarter" idx="11" hasCustomPrompt="1"/>
          </p:nvPr>
        </p:nvSpPr>
        <p:spPr>
          <a:xfrm>
            <a:off x="1057274" y="745090"/>
            <a:ext cx="10752515" cy="569913"/>
          </a:xfrm>
          <a:prstGeom prst="rect">
            <a:avLst/>
          </a:prstGeom>
        </p:spPr>
        <p:txBody>
          <a:bodyPr>
            <a:noAutofit/>
          </a:bodyPr>
          <a:lstStyle>
            <a:lvl1pPr marL="0" indent="0">
              <a:buFontTx/>
              <a:buNone/>
              <a:defRPr lang="it-IT" sz="1800" kern="1200" dirty="0">
                <a:solidFill>
                  <a:srgbClr val="BACC24"/>
                </a:solidFill>
                <a:latin typeface="+mn-lt"/>
                <a:ea typeface="+mn-ea"/>
                <a:cs typeface="+mn-cs"/>
              </a:defRPr>
            </a:lvl1pPr>
          </a:lstStyle>
          <a:p>
            <a:pPr lvl="0"/>
            <a:r>
              <a:rPr lang="it-IT"/>
              <a:t>SOTTOTITOLO</a:t>
            </a:r>
          </a:p>
        </p:txBody>
      </p:sp>
      <p:cxnSp>
        <p:nvCxnSpPr>
          <p:cNvPr id="9" name="Connettore diritto 8">
            <a:extLst>
              <a:ext uri="{FF2B5EF4-FFF2-40B4-BE49-F238E27FC236}">
                <a16:creationId xmlns:a16="http://schemas.microsoft.com/office/drawing/2014/main" id="{2B07790B-F605-4B21-9B2E-8BE8064B2FAE}"/>
              </a:ext>
            </a:extLst>
          </p:cNvPr>
          <p:cNvCxnSpPr/>
          <p:nvPr userDrawn="1"/>
        </p:nvCxnSpPr>
        <p:spPr>
          <a:xfrm>
            <a:off x="1057274" y="1315003"/>
            <a:ext cx="612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A968B9D5-9E3F-4ABE-8C26-4543694A23C3}"/>
              </a:ext>
            </a:extLst>
          </p:cNvPr>
          <p:cNvSpPr txBox="1"/>
          <p:nvPr userDrawn="1"/>
        </p:nvSpPr>
        <p:spPr>
          <a:xfrm>
            <a:off x="11515177" y="6498347"/>
            <a:ext cx="679998" cy="261610"/>
          </a:xfrm>
          <a:prstGeom prst="rect">
            <a:avLst/>
          </a:prstGeom>
          <a:noFill/>
        </p:spPr>
        <p:txBody>
          <a:bodyPr wrap="square" rtlCol="0">
            <a:spAutoFit/>
          </a:bodyPr>
          <a:lstStyle/>
          <a:p>
            <a:pPr algn="ctr"/>
            <a:fld id="{B5804A31-E9A4-D945-9412-D4C8ED72CA60}" type="slidenum">
              <a:rPr lang="it-IT" sz="1100" b="1" smtClean="0">
                <a:solidFill>
                  <a:schemeClr val="accent2"/>
                </a:solidFill>
                <a:latin typeface="Century Gothic" panose="020B0502020202020204" pitchFamily="34" charset="0"/>
                <a:cs typeface="Open Sans"/>
              </a:rPr>
              <a:t>‹N›</a:t>
            </a:fld>
            <a:endParaRPr lang="it-IT" sz="1100" b="1">
              <a:solidFill>
                <a:schemeClr val="accent2"/>
              </a:solidFill>
              <a:latin typeface="Century Gothic" panose="020B0502020202020204" pitchFamily="34" charset="0"/>
              <a:cs typeface="Open Sans"/>
            </a:endParaRPr>
          </a:p>
        </p:txBody>
      </p:sp>
    </p:spTree>
    <p:extLst>
      <p:ext uri="{BB962C8B-B14F-4D97-AF65-F5344CB8AC3E}">
        <p14:creationId xmlns:p14="http://schemas.microsoft.com/office/powerpoint/2010/main" val="25441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ina vuot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9286449D-E5A6-4896-867A-FF9DCC7B17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8002" t="20003" r="16741" b="19991"/>
          <a:stretch/>
        </p:blipFill>
        <p:spPr>
          <a:xfrm>
            <a:off x="192931" y="6094090"/>
            <a:ext cx="1108832" cy="573534"/>
          </a:xfrm>
          <a:prstGeom prst="rect">
            <a:avLst/>
          </a:prstGeom>
        </p:spPr>
      </p:pic>
      <p:sp>
        <p:nvSpPr>
          <p:cNvPr id="4" name="CasellaDiTesto 3">
            <a:extLst>
              <a:ext uri="{FF2B5EF4-FFF2-40B4-BE49-F238E27FC236}">
                <a16:creationId xmlns:a16="http://schemas.microsoft.com/office/drawing/2014/main" id="{E1916E90-C81B-4315-A648-3B15C8501D20}"/>
              </a:ext>
            </a:extLst>
          </p:cNvPr>
          <p:cNvSpPr txBox="1"/>
          <p:nvPr userDrawn="1"/>
        </p:nvSpPr>
        <p:spPr>
          <a:xfrm>
            <a:off x="11515177" y="6498347"/>
            <a:ext cx="679998" cy="261610"/>
          </a:xfrm>
          <a:prstGeom prst="rect">
            <a:avLst/>
          </a:prstGeom>
          <a:noFill/>
        </p:spPr>
        <p:txBody>
          <a:bodyPr wrap="square" rtlCol="0">
            <a:spAutoFit/>
          </a:bodyPr>
          <a:lstStyle/>
          <a:p>
            <a:pPr algn="ctr"/>
            <a:fld id="{B5804A31-E9A4-D945-9412-D4C8ED72CA60}" type="slidenum">
              <a:rPr lang="it-IT" sz="1100" b="1" smtClean="0">
                <a:solidFill>
                  <a:schemeClr val="accent2"/>
                </a:solidFill>
                <a:latin typeface="Century Gothic" panose="020B0502020202020204" pitchFamily="34" charset="0"/>
                <a:cs typeface="Open Sans"/>
              </a:rPr>
              <a:t>‹N›</a:t>
            </a:fld>
            <a:endParaRPr lang="it-IT" sz="1100" b="1">
              <a:solidFill>
                <a:schemeClr val="accent2"/>
              </a:solidFill>
              <a:latin typeface="Century Gothic" panose="020B0502020202020204" pitchFamily="34" charset="0"/>
              <a:cs typeface="Open Sans"/>
            </a:endParaRPr>
          </a:p>
        </p:txBody>
      </p:sp>
    </p:spTree>
    <p:extLst>
      <p:ext uri="{BB962C8B-B14F-4D97-AF65-F5344CB8AC3E}">
        <p14:creationId xmlns:p14="http://schemas.microsoft.com/office/powerpoint/2010/main" val="220079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trocopertina_bianco_sedi">
    <p:spTree>
      <p:nvGrpSpPr>
        <p:cNvPr id="1" name=""/>
        <p:cNvGrpSpPr/>
        <p:nvPr/>
      </p:nvGrpSpPr>
      <p:grpSpPr>
        <a:xfrm>
          <a:off x="0" y="0"/>
          <a:ext cx="0" cy="0"/>
          <a:chOff x="0" y="0"/>
          <a:chExt cx="0" cy="0"/>
        </a:xfrm>
      </p:grpSpPr>
      <p:pic>
        <p:nvPicPr>
          <p:cNvPr id="3" name="Immagine 2" descr="Immagine che contiene testo&#10;&#10;Descrizione generata automaticamente">
            <a:extLst>
              <a:ext uri="{FF2B5EF4-FFF2-40B4-BE49-F238E27FC236}">
                <a16:creationId xmlns:a16="http://schemas.microsoft.com/office/drawing/2014/main" id="{13500C23-549B-4CD0-9DD0-62BCFC73E3F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8002" t="20003" r="16741" b="19991"/>
          <a:stretch/>
        </p:blipFill>
        <p:spPr>
          <a:xfrm>
            <a:off x="8617867" y="2312428"/>
            <a:ext cx="2160240" cy="1117366"/>
          </a:xfrm>
          <a:prstGeom prst="rect">
            <a:avLst/>
          </a:prstGeom>
        </p:spPr>
      </p:pic>
      <p:sp>
        <p:nvSpPr>
          <p:cNvPr id="5" name="CasellaDiTesto 4">
            <a:extLst>
              <a:ext uri="{FF2B5EF4-FFF2-40B4-BE49-F238E27FC236}">
                <a16:creationId xmlns:a16="http://schemas.microsoft.com/office/drawing/2014/main" id="{995A3C79-F564-490C-80E2-044F602A08EF}"/>
              </a:ext>
            </a:extLst>
          </p:cNvPr>
          <p:cNvSpPr txBox="1"/>
          <p:nvPr userDrawn="1"/>
        </p:nvSpPr>
        <p:spPr>
          <a:xfrm>
            <a:off x="8583214" y="3674699"/>
            <a:ext cx="2549872" cy="430887"/>
          </a:xfrm>
          <a:prstGeom prst="rect">
            <a:avLst/>
          </a:prstGeom>
          <a:noFill/>
        </p:spPr>
        <p:txBody>
          <a:bodyPr wrap="square" rtlCol="0">
            <a:spAutoFit/>
          </a:bodyPr>
          <a:lstStyle/>
          <a:p>
            <a:r>
              <a:rPr lang="it-IT" sz="2000" b="0">
                <a:solidFill>
                  <a:schemeClr val="accent2"/>
                </a:solidFill>
                <a:latin typeface="Century Gothic" panose="020B0502020202020204" pitchFamily="34" charset="0"/>
              </a:rPr>
              <a:t>DOVE</a:t>
            </a:r>
            <a:r>
              <a:rPr lang="it-IT" sz="2000" b="1">
                <a:solidFill>
                  <a:schemeClr val="tx2"/>
                </a:solidFill>
                <a:latin typeface="Century Gothic" panose="020B0502020202020204" pitchFamily="34" charset="0"/>
              </a:rPr>
              <a:t> </a:t>
            </a:r>
            <a:r>
              <a:rPr lang="it-IT" sz="2200" b="1">
                <a:solidFill>
                  <a:schemeClr val="tx2"/>
                </a:solidFill>
                <a:latin typeface="Century Gothic" panose="020B0502020202020204" pitchFamily="34" charset="0"/>
              </a:rPr>
              <a:t>SIAMO</a:t>
            </a:r>
            <a:endParaRPr lang="it-IT" sz="2200">
              <a:solidFill>
                <a:schemeClr val="tx2"/>
              </a:solidFill>
            </a:endParaRPr>
          </a:p>
        </p:txBody>
      </p:sp>
      <p:sp>
        <p:nvSpPr>
          <p:cNvPr id="8" name="CasellaDiTesto 7">
            <a:extLst>
              <a:ext uri="{FF2B5EF4-FFF2-40B4-BE49-F238E27FC236}">
                <a16:creationId xmlns:a16="http://schemas.microsoft.com/office/drawing/2014/main" id="{8CD6565E-90B9-4B67-8E9A-E8BC860471AA}"/>
              </a:ext>
            </a:extLst>
          </p:cNvPr>
          <p:cNvSpPr txBox="1"/>
          <p:nvPr userDrawn="1"/>
        </p:nvSpPr>
        <p:spPr>
          <a:xfrm>
            <a:off x="8617867" y="4105586"/>
            <a:ext cx="2339032" cy="2246769"/>
          </a:xfrm>
          <a:prstGeom prst="rect">
            <a:avLst/>
          </a:prstGeom>
          <a:noFill/>
        </p:spPr>
        <p:txBody>
          <a:bodyPr wrap="square">
            <a:spAutoFit/>
          </a:bodyPr>
          <a:lstStyle/>
          <a:p>
            <a:r>
              <a:rPr lang="it-IT" sz="1100">
                <a:solidFill>
                  <a:schemeClr val="tx2"/>
                </a:solidFill>
                <a:effectLst/>
                <a:latin typeface="+mn-lt"/>
                <a:ea typeface="Times New Roman" panose="02020603050405020304" pitchFamily="18" charset="0"/>
                <a:cs typeface="Times New Roman" panose="02020603050405020304" pitchFamily="18" charset="0"/>
              </a:rPr>
              <a:t>Via Solferino, 40</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a:solidFill>
                  <a:schemeClr val="tx2"/>
                </a:solidFill>
                <a:effectLst/>
                <a:latin typeface="+mn-lt"/>
                <a:ea typeface="Times New Roman" panose="02020603050405020304" pitchFamily="18" charset="0"/>
                <a:cs typeface="Times New Roman" panose="02020603050405020304" pitchFamily="18" charset="0"/>
              </a:rPr>
              <a:t>20121| Milano</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b="1">
                <a:solidFill>
                  <a:schemeClr val="tx2"/>
                </a:solidFill>
                <a:effectLst/>
                <a:latin typeface="+mn-lt"/>
                <a:ea typeface="Times New Roman" panose="02020603050405020304" pitchFamily="18" charset="0"/>
                <a:cs typeface="Times New Roman" panose="02020603050405020304" pitchFamily="18" charset="0"/>
              </a:rPr>
              <a:t> </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a:solidFill>
                  <a:schemeClr val="tx2"/>
                </a:solidFill>
                <a:effectLst/>
                <a:latin typeface="+mn-lt"/>
                <a:ea typeface="Times New Roman" panose="02020603050405020304" pitchFamily="18" charset="0"/>
                <a:cs typeface="Times New Roman" panose="02020603050405020304" pitchFamily="18" charset="0"/>
              </a:rPr>
              <a:t>Viale di Villa Massimo, 29</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a:solidFill>
                  <a:schemeClr val="tx2"/>
                </a:solidFill>
                <a:effectLst/>
                <a:latin typeface="+mn-lt"/>
                <a:ea typeface="Times New Roman" panose="02020603050405020304" pitchFamily="18" charset="0"/>
                <a:cs typeface="Times New Roman" panose="02020603050405020304" pitchFamily="18" charset="0"/>
              </a:rPr>
              <a:t>00161| Roma</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b="1">
                <a:solidFill>
                  <a:schemeClr val="tx2"/>
                </a:solidFill>
                <a:effectLst/>
                <a:latin typeface="+mn-lt"/>
                <a:ea typeface="Times New Roman" panose="02020603050405020304" pitchFamily="18" charset="0"/>
                <a:cs typeface="Times New Roman" panose="02020603050405020304" pitchFamily="18" charset="0"/>
              </a:rPr>
              <a:t> </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a:solidFill>
                  <a:schemeClr val="tx2"/>
                </a:solidFill>
                <a:effectLst/>
                <a:latin typeface="+mn-lt"/>
                <a:ea typeface="Times New Roman" panose="02020603050405020304" pitchFamily="18" charset="0"/>
                <a:cs typeface="Times New Roman" panose="02020603050405020304" pitchFamily="18" charset="0"/>
              </a:rPr>
              <a:t>Via San Nicolò, 15</a:t>
            </a:r>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a:solidFill>
                  <a:schemeClr val="tx2"/>
                </a:solidFill>
                <a:effectLst/>
                <a:latin typeface="+mn-lt"/>
                <a:ea typeface="Times New Roman" panose="02020603050405020304" pitchFamily="18" charset="0"/>
                <a:cs typeface="Times New Roman" panose="02020603050405020304" pitchFamily="18" charset="0"/>
              </a:rPr>
              <a:t>34121| Trieste</a:t>
            </a:r>
          </a:p>
          <a:p>
            <a:endParaRPr lang="it-IT" sz="1100">
              <a:solidFill>
                <a:schemeClr val="tx2"/>
              </a:solidFill>
              <a:effectLst/>
              <a:latin typeface="+mn-lt"/>
              <a:ea typeface="Calibri" panose="020F0502020204030204" pitchFamily="34" charset="0"/>
              <a:cs typeface="Times New Roman" panose="02020603050405020304" pitchFamily="18" charset="0"/>
            </a:endParaRPr>
          </a:p>
          <a:p>
            <a:r>
              <a:rPr lang="it-IT" sz="1100" kern="1200">
                <a:solidFill>
                  <a:schemeClr val="tx2"/>
                </a:solidFill>
                <a:effectLst/>
                <a:latin typeface="+mn-lt"/>
                <a:cs typeface="Times New Roman" panose="02020603050405020304" pitchFamily="18" charset="0"/>
              </a:rPr>
              <a:t>Via Del </a:t>
            </a:r>
            <a:r>
              <a:rPr lang="it-IT" sz="1100" kern="1200" err="1">
                <a:solidFill>
                  <a:schemeClr val="tx2"/>
                </a:solidFill>
                <a:effectLst/>
                <a:latin typeface="+mn-lt"/>
                <a:cs typeface="Times New Roman" panose="02020603050405020304" pitchFamily="18" charset="0"/>
              </a:rPr>
              <a:t>Perlar</a:t>
            </a:r>
            <a:r>
              <a:rPr lang="it-IT" sz="1100" kern="1200">
                <a:solidFill>
                  <a:schemeClr val="tx2"/>
                </a:solidFill>
                <a:effectLst/>
                <a:latin typeface="+mn-lt"/>
                <a:cs typeface="Times New Roman" panose="02020603050405020304" pitchFamily="18" charset="0"/>
              </a:rPr>
              <a:t>, 2</a:t>
            </a:r>
            <a:br>
              <a:rPr lang="it-IT" sz="1100" kern="1200">
                <a:solidFill>
                  <a:schemeClr val="tx2"/>
                </a:solidFill>
                <a:effectLst/>
                <a:latin typeface="+mn-lt"/>
                <a:cs typeface="Times New Roman" panose="02020603050405020304" pitchFamily="18" charset="0"/>
              </a:rPr>
            </a:br>
            <a:r>
              <a:rPr lang="it-IT" sz="1100" kern="1200">
                <a:solidFill>
                  <a:schemeClr val="tx2"/>
                </a:solidFill>
                <a:effectLst/>
                <a:latin typeface="+mn-lt"/>
                <a:cs typeface="Times New Roman" panose="02020603050405020304" pitchFamily="18" charset="0"/>
              </a:rPr>
              <a:t>37135 | Verona</a:t>
            </a:r>
          </a:p>
          <a:p>
            <a:endParaRPr lang="it-IT" sz="1000" b="0" i="0">
              <a:solidFill>
                <a:schemeClr val="tx2"/>
              </a:solidFill>
              <a:effectLst/>
              <a:latin typeface="Montserrat"/>
              <a:ea typeface="Calibri" panose="020F0502020204030204" pitchFamily="34" charset="0"/>
              <a:cs typeface="Times New Roman" panose="02020603050405020304" pitchFamily="18" charset="0"/>
            </a:endParaRPr>
          </a:p>
          <a:p>
            <a:r>
              <a:rPr lang="it-IT" sz="1000" b="1" i="0">
                <a:solidFill>
                  <a:schemeClr val="tx2"/>
                </a:solidFill>
                <a:effectLst/>
                <a:latin typeface="+mn-lt"/>
                <a:ea typeface="Calibri" panose="020F0502020204030204" pitchFamily="34" charset="0"/>
                <a:cs typeface="Times New Roman" panose="02020603050405020304" pitchFamily="18" charset="0"/>
              </a:rPr>
              <a:t>www.ptsclas.com</a:t>
            </a:r>
            <a:endParaRPr lang="it-IT" sz="1100" b="1">
              <a:solidFill>
                <a:schemeClr val="tx2"/>
              </a:solidFill>
              <a:effectLst/>
              <a:latin typeface="+mn-lt"/>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AD6C8C9-DAA8-4D34-93C3-ED6A9CC0A97D}"/>
              </a:ext>
            </a:extLst>
          </p:cNvPr>
          <p:cNvSpPr/>
          <p:nvPr userDrawn="1"/>
        </p:nvSpPr>
        <p:spPr>
          <a:xfrm>
            <a:off x="192931" y="6166098"/>
            <a:ext cx="936104"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326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rma a L 3">
            <a:extLst>
              <a:ext uri="{FF2B5EF4-FFF2-40B4-BE49-F238E27FC236}">
                <a16:creationId xmlns:a16="http://schemas.microsoft.com/office/drawing/2014/main" id="{A86D2FB7-8FFE-47F2-8D70-86C4E305C78B}"/>
              </a:ext>
            </a:extLst>
          </p:cNvPr>
          <p:cNvSpPr/>
          <p:nvPr userDrawn="1"/>
        </p:nvSpPr>
        <p:spPr>
          <a:xfrm rot="10800000">
            <a:off x="11106728" y="5454"/>
            <a:ext cx="1080120" cy="1234201"/>
          </a:xfrm>
          <a:prstGeom prst="corner">
            <a:avLst>
              <a:gd name="adj1" fmla="val 4126"/>
              <a:gd name="adj2" fmla="val 4126"/>
            </a:avLst>
          </a:prstGeom>
          <a:solidFill>
            <a:srgbClr val="C8D15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9" name="Connettore diritto 8">
            <a:extLst>
              <a:ext uri="{FF2B5EF4-FFF2-40B4-BE49-F238E27FC236}">
                <a16:creationId xmlns:a16="http://schemas.microsoft.com/office/drawing/2014/main" id="{02093179-73E9-469F-834F-619A7C3CF50A}"/>
              </a:ext>
            </a:extLst>
          </p:cNvPr>
          <p:cNvCxnSpPr>
            <a:cxnSpLocks/>
          </p:cNvCxnSpPr>
          <p:nvPr userDrawn="1"/>
        </p:nvCxnSpPr>
        <p:spPr>
          <a:xfrm flipH="1">
            <a:off x="14677" y="895337"/>
            <a:ext cx="1054" cy="597600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FA1D85C4-67D8-41B1-A12F-33BBFB61EF36}"/>
              </a:ext>
            </a:extLst>
          </p:cNvPr>
          <p:cNvCxnSpPr>
            <a:cxnSpLocks/>
          </p:cNvCxnSpPr>
          <p:nvPr userDrawn="1"/>
        </p:nvCxnSpPr>
        <p:spPr>
          <a:xfrm flipV="1">
            <a:off x="20548" y="6850444"/>
            <a:ext cx="9972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E1D54BD4-CB7E-4D87-87B3-79D3790D8A74}"/>
              </a:ext>
            </a:extLst>
          </p:cNvPr>
          <p:cNvCxnSpPr>
            <a:cxnSpLocks/>
          </p:cNvCxnSpPr>
          <p:nvPr userDrawn="1"/>
        </p:nvCxnSpPr>
        <p:spPr>
          <a:xfrm>
            <a:off x="852876" y="30999"/>
            <a:ext cx="9108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Arco 10">
            <a:extLst>
              <a:ext uri="{FF2B5EF4-FFF2-40B4-BE49-F238E27FC236}">
                <a16:creationId xmlns:a16="http://schemas.microsoft.com/office/drawing/2014/main" id="{CFC8EE15-512E-46C0-8E15-E642B1C4E186}"/>
              </a:ext>
            </a:extLst>
          </p:cNvPr>
          <p:cNvSpPr/>
          <p:nvPr userDrawn="1"/>
        </p:nvSpPr>
        <p:spPr>
          <a:xfrm rot="16200000">
            <a:off x="11885" y="33793"/>
            <a:ext cx="1764378" cy="1758793"/>
          </a:xfrm>
          <a:prstGeom prst="arc">
            <a:avLst/>
          </a:prstGeom>
          <a:ln w="57150">
            <a:solidFill>
              <a:schemeClr val="tx2"/>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a:p>
        </p:txBody>
      </p:sp>
      <p:pic>
        <p:nvPicPr>
          <p:cNvPr id="7" name="Immagine 6" descr="Immagine che contiene testo&#10;&#10;Descrizione generata automaticamente">
            <a:extLst>
              <a:ext uri="{FF2B5EF4-FFF2-40B4-BE49-F238E27FC236}">
                <a16:creationId xmlns:a16="http://schemas.microsoft.com/office/drawing/2014/main" id="{FD9777D6-0615-4EF9-87E5-E7EFD544A762}"/>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002" t="20003" r="16741" b="19991"/>
          <a:stretch/>
        </p:blipFill>
        <p:spPr>
          <a:xfrm>
            <a:off x="192931" y="6257922"/>
            <a:ext cx="792088" cy="4097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88" r:id="rId2"/>
    <p:sldLayoutId id="2147483691" r:id="rId3"/>
    <p:sldLayoutId id="2147483692" r:id="rId4"/>
    <p:sldLayoutId id="2147483693" r:id="rId5"/>
    <p:sldLayoutId id="2147483687" r:id="rId6"/>
    <p:sldLayoutId id="2147483671" r:id="rId7"/>
    <p:sldLayoutId id="2147483689" r:id="rId8"/>
    <p:sldLayoutId id="2147483690" r:id="rId9"/>
    <p:sldLayoutId id="2147483706" r:id="rId10"/>
    <p:sldLayoutId id="2147483707" r:id="rId11"/>
  </p:sldLayoutIdLst>
  <p:txStyles>
    <p:titleStyle>
      <a:lvl1pPr algn="ctr" defTabSz="1219444" rtl="0" eaLnBrk="1" latinLnBrk="0" hangingPunct="1">
        <a:spcBef>
          <a:spcPct val="0"/>
        </a:spcBef>
        <a:buNone/>
        <a:defRPr sz="5900" kern="1200">
          <a:solidFill>
            <a:schemeClr val="tx1"/>
          </a:solidFill>
          <a:latin typeface="+mj-lt"/>
          <a:ea typeface="+mj-ea"/>
          <a:cs typeface="+mj-cs"/>
        </a:defRPr>
      </a:lvl1pPr>
    </p:titleStyle>
    <p:bodyStyle>
      <a:lvl1pPr marL="457291" indent="-457291" algn="l" defTabSz="1219444"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it-IT"/>
      </a:defPPr>
      <a:lvl1pPr marL="0" algn="l" defTabSz="1219444" rtl="0" eaLnBrk="1" latinLnBrk="0" hangingPunct="1">
        <a:defRPr sz="2400" kern="1200">
          <a:solidFill>
            <a:schemeClr val="tx1"/>
          </a:solidFill>
          <a:latin typeface="+mn-lt"/>
          <a:ea typeface="+mn-ea"/>
          <a:cs typeface="+mn-cs"/>
        </a:defRPr>
      </a:lvl1pPr>
      <a:lvl2pPr marL="609722" algn="l" defTabSz="1219444" rtl="0" eaLnBrk="1" latinLnBrk="0" hangingPunct="1">
        <a:defRPr sz="2400" kern="1200">
          <a:solidFill>
            <a:schemeClr val="tx1"/>
          </a:solidFill>
          <a:latin typeface="+mn-lt"/>
          <a:ea typeface="+mn-ea"/>
          <a:cs typeface="+mn-cs"/>
        </a:defRPr>
      </a:lvl2pPr>
      <a:lvl3pPr marL="1219444" algn="l" defTabSz="1219444" rtl="0" eaLnBrk="1" latinLnBrk="0" hangingPunct="1">
        <a:defRPr sz="2400" kern="1200">
          <a:solidFill>
            <a:schemeClr val="tx1"/>
          </a:solidFill>
          <a:latin typeface="+mn-lt"/>
          <a:ea typeface="+mn-ea"/>
          <a:cs typeface="+mn-cs"/>
        </a:defRPr>
      </a:lvl3pPr>
      <a:lvl4pPr marL="1829166" algn="l" defTabSz="1219444" rtl="0" eaLnBrk="1" latinLnBrk="0" hangingPunct="1">
        <a:defRPr sz="2400" kern="1200">
          <a:solidFill>
            <a:schemeClr val="tx1"/>
          </a:solidFill>
          <a:latin typeface="+mn-lt"/>
          <a:ea typeface="+mn-ea"/>
          <a:cs typeface="+mn-cs"/>
        </a:defRPr>
      </a:lvl4pPr>
      <a:lvl5pPr marL="2438888" algn="l" defTabSz="1219444" rtl="0" eaLnBrk="1" latinLnBrk="0" hangingPunct="1">
        <a:defRPr sz="2400" kern="1200">
          <a:solidFill>
            <a:schemeClr val="tx1"/>
          </a:solidFill>
          <a:latin typeface="+mn-lt"/>
          <a:ea typeface="+mn-ea"/>
          <a:cs typeface="+mn-cs"/>
        </a:defRPr>
      </a:lvl5pPr>
      <a:lvl6pPr marL="3048610" algn="l" defTabSz="1219444" rtl="0" eaLnBrk="1" latinLnBrk="0" hangingPunct="1">
        <a:defRPr sz="2400" kern="1200">
          <a:solidFill>
            <a:schemeClr val="tx1"/>
          </a:solidFill>
          <a:latin typeface="+mn-lt"/>
          <a:ea typeface="+mn-ea"/>
          <a:cs typeface="+mn-cs"/>
        </a:defRPr>
      </a:lvl6pPr>
      <a:lvl7pPr marL="3658332" algn="l" defTabSz="1219444" rtl="0" eaLnBrk="1" latinLnBrk="0" hangingPunct="1">
        <a:defRPr sz="2400" kern="1200">
          <a:solidFill>
            <a:schemeClr val="tx1"/>
          </a:solidFill>
          <a:latin typeface="+mn-lt"/>
          <a:ea typeface="+mn-ea"/>
          <a:cs typeface="+mn-cs"/>
        </a:defRPr>
      </a:lvl7pPr>
      <a:lvl8pPr marL="4268053" algn="l" defTabSz="1219444" rtl="0" eaLnBrk="1" latinLnBrk="0" hangingPunct="1">
        <a:defRPr sz="2400" kern="1200">
          <a:solidFill>
            <a:schemeClr val="tx1"/>
          </a:solidFill>
          <a:latin typeface="+mn-lt"/>
          <a:ea typeface="+mn-ea"/>
          <a:cs typeface="+mn-cs"/>
        </a:defRPr>
      </a:lvl8pPr>
      <a:lvl9pPr marL="4877775" algn="l" defTabSz="1219444"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con due angoli in diagonale arrotondati 6">
            <a:extLst>
              <a:ext uri="{FF2B5EF4-FFF2-40B4-BE49-F238E27FC236}">
                <a16:creationId xmlns:a16="http://schemas.microsoft.com/office/drawing/2014/main" id="{B7D6D528-ACF6-4F33-893E-6D811EA8641A}"/>
              </a:ext>
            </a:extLst>
          </p:cNvPr>
          <p:cNvSpPr/>
          <p:nvPr userDrawn="1"/>
        </p:nvSpPr>
        <p:spPr>
          <a:xfrm>
            <a:off x="261239" y="245970"/>
            <a:ext cx="11700000" cy="6372000"/>
          </a:xfrm>
          <a:prstGeom prst="round2DiagRect">
            <a:avLst>
              <a:gd name="adj1" fmla="val 11358"/>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a:extLst>
              <a:ext uri="{FF2B5EF4-FFF2-40B4-BE49-F238E27FC236}">
                <a16:creationId xmlns:a16="http://schemas.microsoft.com/office/drawing/2014/main" id="{A8C49898-E716-4FA6-90BB-241E088D7BEC}"/>
              </a:ext>
            </a:extLst>
          </p:cNvPr>
          <p:cNvSpPr/>
          <p:nvPr userDrawn="1"/>
        </p:nvSpPr>
        <p:spPr>
          <a:xfrm>
            <a:off x="-1" y="6621820"/>
            <a:ext cx="5737547" cy="23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 name="Gruppo 3">
            <a:extLst>
              <a:ext uri="{FF2B5EF4-FFF2-40B4-BE49-F238E27FC236}">
                <a16:creationId xmlns:a16="http://schemas.microsoft.com/office/drawing/2014/main" id="{2BFF46E9-3AFD-407A-9163-A793828ADF53}"/>
              </a:ext>
            </a:extLst>
          </p:cNvPr>
          <p:cNvGrpSpPr/>
          <p:nvPr userDrawn="1"/>
        </p:nvGrpSpPr>
        <p:grpSpPr>
          <a:xfrm>
            <a:off x="10755175" y="-1958"/>
            <a:ext cx="1440304" cy="1603183"/>
            <a:chOff x="10755175" y="-1958"/>
            <a:chExt cx="1440304" cy="1603183"/>
          </a:xfrm>
        </p:grpSpPr>
        <p:sp>
          <p:nvSpPr>
            <p:cNvPr id="3" name="Rettangolo 2">
              <a:extLst>
                <a:ext uri="{FF2B5EF4-FFF2-40B4-BE49-F238E27FC236}">
                  <a16:creationId xmlns:a16="http://schemas.microsoft.com/office/drawing/2014/main" id="{8E75F695-00B8-48AB-84C1-1A8C9436A881}"/>
                </a:ext>
              </a:extLst>
            </p:cNvPr>
            <p:cNvSpPr/>
            <p:nvPr userDrawn="1"/>
          </p:nvSpPr>
          <p:spPr>
            <a:xfrm>
              <a:off x="10755175" y="-1958"/>
              <a:ext cx="1440000" cy="24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F7B80E65-F156-4DFD-86A4-111D8D6799C2}"/>
                </a:ext>
              </a:extLst>
            </p:cNvPr>
            <p:cNvSpPr/>
            <p:nvPr userDrawn="1"/>
          </p:nvSpPr>
          <p:spPr>
            <a:xfrm rot="16200000">
              <a:off x="11356679" y="762425"/>
              <a:ext cx="1440000" cy="23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9736732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package" Target="../embeddings/Foglio_di_lavoro_di_Microsoft_Excel.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hyperlink" Target="https://www.linkedin.com/posts/ptsclas_un-primo-sguardo-ai-piani-attuativi-regionali-activity-6907235993884483584-ylrI?utm_source=linkedin_share&amp;utm_medium=member_desktop_web"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26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AZIONI PER LO SVILUPPO</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pPr marR="0" lvl="0" defTabSz="1219444" rtl="0" eaLnBrk="1" fontAlgn="auto" latinLnBrk="0" hangingPunct="1">
              <a:lnSpc>
                <a:spcPct val="100000"/>
              </a:lnSpc>
              <a:spcBef>
                <a:spcPct val="20000"/>
              </a:spcBef>
              <a:spcAft>
                <a:spcPts val="0"/>
              </a:spcAft>
              <a:buClr>
                <a:srgbClr val="C8D152"/>
              </a:buClr>
              <a:buSzTx/>
              <a:tabLst/>
              <a:defRPr/>
            </a:pPr>
            <a:r>
              <a:rPr kumimoji="0" lang="it-IT" sz="1800" b="0" i="0" u="none" strike="noStrike" kern="1200" cap="none" spc="0" normalizeH="0" baseline="0" noProof="0" dirty="0">
                <a:ln>
                  <a:noFill/>
                </a:ln>
                <a:solidFill>
                  <a:srgbClr val="BACC24"/>
                </a:solidFill>
                <a:effectLst/>
                <a:uLnTx/>
                <a:uFillTx/>
                <a:latin typeface="Century Gothic" panose="020F0302020204030204"/>
                <a:ea typeface="+mn-ea"/>
                <a:cs typeface="+mn-cs"/>
              </a:rPr>
              <a:t>FOCUS SUL RAPPORTO PUBBLICO-PRIVATO (</a:t>
            </a:r>
            <a:r>
              <a:rPr kumimoji="0" lang="it-IT" sz="1800" b="1" i="0" u="none" strike="noStrike" kern="1200" cap="none" spc="0" normalizeH="0" baseline="0" noProof="0" dirty="0">
                <a:ln>
                  <a:noFill/>
                </a:ln>
                <a:solidFill>
                  <a:srgbClr val="BACC24"/>
                </a:solidFill>
                <a:effectLst/>
                <a:highlight>
                  <a:srgbClr val="FFFF00"/>
                </a:highlight>
                <a:uLnTx/>
                <a:uFillTx/>
                <a:latin typeface="Century Gothic" panose="020F0302020204030204"/>
                <a:ea typeface="+mn-ea"/>
                <a:cs typeface="+mn-cs"/>
              </a:rPr>
              <a:t>CONFRONTO</a:t>
            </a:r>
            <a:r>
              <a:rPr lang="it-IT" dirty="0">
                <a:highlight>
                  <a:srgbClr val="FFFF00"/>
                </a:highlight>
                <a:latin typeface="Century Gothic" panose="020F0302020204030204"/>
              </a:rPr>
              <a:t> 2 DI 2)</a:t>
            </a:r>
            <a:endParaRPr kumimoji="0" lang="it-IT" sz="1800" b="0" i="0" u="none" strike="noStrike" kern="1200" cap="none" spc="0" normalizeH="0" baseline="0" noProof="0" dirty="0">
              <a:ln>
                <a:noFill/>
              </a:ln>
              <a:solidFill>
                <a:srgbClr val="BACC24"/>
              </a:solidFill>
              <a:effectLst/>
              <a:uLnTx/>
              <a:uFillTx/>
              <a:latin typeface="Century Gothic" panose="020F0302020204030204"/>
              <a:ea typeface="+mn-ea"/>
              <a:cs typeface="+mn-cs"/>
            </a:endParaRPr>
          </a:p>
          <a:p>
            <a:endParaRPr lang="it-IT" dirty="0"/>
          </a:p>
        </p:txBody>
      </p:sp>
      <p:graphicFrame>
        <p:nvGraphicFramePr>
          <p:cNvPr id="5" name="Tabella 4">
            <a:extLst>
              <a:ext uri="{FF2B5EF4-FFF2-40B4-BE49-F238E27FC236}">
                <a16:creationId xmlns:a16="http://schemas.microsoft.com/office/drawing/2014/main" id="{4AC2BE2A-62E7-4A7E-BF5F-3C653EFFF299}"/>
              </a:ext>
            </a:extLst>
          </p:cNvPr>
          <p:cNvGraphicFramePr>
            <a:graphicFrameLocks noGrp="1"/>
          </p:cNvGraphicFramePr>
          <p:nvPr>
            <p:extLst>
              <p:ext uri="{D42A27DB-BD31-4B8C-83A1-F6EECF244321}">
                <p14:modId xmlns:p14="http://schemas.microsoft.com/office/powerpoint/2010/main" val="1629541802"/>
              </p:ext>
            </p:extLst>
          </p:nvPr>
        </p:nvGraphicFramePr>
        <p:xfrm>
          <a:off x="109331" y="1450670"/>
          <a:ext cx="11676888" cy="5334853"/>
        </p:xfrm>
        <a:graphic>
          <a:graphicData uri="http://schemas.openxmlformats.org/drawingml/2006/table">
            <a:tbl>
              <a:tblPr firstRow="1" bandRow="1">
                <a:tableStyleId>{21E4AEA4-8DFA-4A89-87EB-49C32662AFE0}</a:tableStyleId>
              </a:tblPr>
              <a:tblGrid>
                <a:gridCol w="2430053">
                  <a:extLst>
                    <a:ext uri="{9D8B030D-6E8A-4147-A177-3AD203B41FA5}">
                      <a16:colId xmlns:a16="http://schemas.microsoft.com/office/drawing/2014/main" val="2536736326"/>
                    </a:ext>
                  </a:extLst>
                </a:gridCol>
                <a:gridCol w="2456887">
                  <a:extLst>
                    <a:ext uri="{9D8B030D-6E8A-4147-A177-3AD203B41FA5}">
                      <a16:colId xmlns:a16="http://schemas.microsoft.com/office/drawing/2014/main" val="4032216179"/>
                    </a:ext>
                  </a:extLst>
                </a:gridCol>
                <a:gridCol w="3394974">
                  <a:extLst>
                    <a:ext uri="{9D8B030D-6E8A-4147-A177-3AD203B41FA5}">
                      <a16:colId xmlns:a16="http://schemas.microsoft.com/office/drawing/2014/main" val="2488729151"/>
                    </a:ext>
                  </a:extLst>
                </a:gridCol>
                <a:gridCol w="3394974">
                  <a:extLst>
                    <a:ext uri="{9D8B030D-6E8A-4147-A177-3AD203B41FA5}">
                      <a16:colId xmlns:a16="http://schemas.microsoft.com/office/drawing/2014/main" val="4290860177"/>
                    </a:ext>
                  </a:extLst>
                </a:gridCol>
              </a:tblGrid>
              <a:tr h="356072">
                <a:tc>
                  <a:txBody>
                    <a:bodyPr/>
                    <a:lstStyle/>
                    <a:p>
                      <a:r>
                        <a:rPr lang="it-IT" sz="1600" dirty="0"/>
                        <a:t>Veneto</a:t>
                      </a:r>
                    </a:p>
                  </a:txBody>
                  <a:tcPr/>
                </a:tc>
                <a:tc>
                  <a:txBody>
                    <a:bodyPr/>
                    <a:lstStyle/>
                    <a:p>
                      <a:r>
                        <a:rPr lang="it-IT" sz="1600" dirty="0"/>
                        <a:t>Liguria</a:t>
                      </a:r>
                    </a:p>
                  </a:txBody>
                  <a:tcPr/>
                </a:tc>
                <a:tc>
                  <a:txBody>
                    <a:bodyPr/>
                    <a:lstStyle/>
                    <a:p>
                      <a:r>
                        <a:rPr lang="it-IT" sz="1600" dirty="0"/>
                        <a:t>Provincia di Trento</a:t>
                      </a:r>
                    </a:p>
                  </a:txBody>
                  <a:tcPr/>
                </a:tc>
                <a:tc>
                  <a:txBody>
                    <a:bodyPr/>
                    <a:lstStyle/>
                    <a:p>
                      <a:r>
                        <a:rPr lang="it-IT" sz="1600" dirty="0"/>
                        <a:t>Umbria</a:t>
                      </a:r>
                    </a:p>
                  </a:txBody>
                  <a:tcPr/>
                </a:tc>
                <a:extLst>
                  <a:ext uri="{0D108BD9-81ED-4DB2-BD59-A6C34878D82A}">
                    <a16:rowId xmlns:a16="http://schemas.microsoft.com/office/drawing/2014/main" val="3202518105"/>
                  </a:ext>
                </a:extLst>
              </a:tr>
              <a:tr h="4915959">
                <a:tc>
                  <a:txBody>
                    <a:bodyPr/>
                    <a:lstStyle/>
                    <a:p>
                      <a:pPr algn="just"/>
                      <a:r>
                        <a:rPr lang="it-IT" sz="1200" dirty="0"/>
                        <a:t>L’attuazione del Programma GOL si sviluppa in una logica di cooperazione e integrazione tra i servizi pubblici, ATS e altre amministrazioni pubbliche competenti nonché con il sistema dei soggetti accreditati. </a:t>
                      </a:r>
                    </a:p>
                    <a:p>
                      <a:pPr algn="just"/>
                      <a:endParaRPr lang="it-IT" sz="1200" dirty="0"/>
                    </a:p>
                    <a:p>
                      <a:pPr marL="171450" indent="-171450" algn="just">
                        <a:buFont typeface="Arial" panose="020B0604020202020204" pitchFamily="34" charset="0"/>
                        <a:buChar char="•"/>
                      </a:pPr>
                      <a:r>
                        <a:rPr lang="it-IT" sz="1200" b="1" dirty="0"/>
                        <a:t>Sistema informativo del lavoro </a:t>
                      </a:r>
                      <a:r>
                        <a:rPr lang="it-IT" sz="1200" dirty="0"/>
                        <a:t>Veneto (</a:t>
                      </a:r>
                      <a:r>
                        <a:rPr lang="it-IT" sz="1200" b="1" dirty="0"/>
                        <a:t>SILV</a:t>
                      </a:r>
                      <a:r>
                        <a:rPr lang="it-IT" sz="1200" dirty="0"/>
                        <a:t>): permette ad operatori pubblici e privati di condividere le informazioni permettendo di interagire con gli utenti. </a:t>
                      </a:r>
                    </a:p>
                    <a:p>
                      <a:pPr marL="171450" indent="-171450" algn="just">
                        <a:buFont typeface="Arial" panose="020B0604020202020204" pitchFamily="34" charset="0"/>
                        <a:buChar char="•"/>
                      </a:pPr>
                      <a:r>
                        <a:rPr lang="it-IT" sz="1200" dirty="0"/>
                        <a:t>Stipula di apposite </a:t>
                      </a:r>
                      <a:r>
                        <a:rPr lang="it-IT" sz="1200" b="1" dirty="0"/>
                        <a:t>convenzioni</a:t>
                      </a:r>
                      <a:r>
                        <a:rPr lang="it-IT" sz="1200" dirty="0"/>
                        <a:t> per accesso al Sistema informativo</a:t>
                      </a:r>
                    </a:p>
                    <a:p>
                      <a:pPr marL="171450" indent="-171450" algn="just">
                        <a:buFont typeface="Arial" panose="020B0604020202020204" pitchFamily="34" charset="0"/>
                        <a:buChar char="•"/>
                      </a:pPr>
                      <a:r>
                        <a:rPr lang="it-IT" sz="1200" b="1" dirty="0">
                          <a:effectLst/>
                          <a:latin typeface="Century Gothic" panose="020B0502020202020204" pitchFamily="34" charset="0"/>
                          <a:ea typeface="Calibri" panose="020F0502020204030204" pitchFamily="34" charset="0"/>
                          <a:cs typeface="Arial" panose="020B0604020202020204" pitchFamily="34" charset="0"/>
                        </a:rPr>
                        <a:t>Condivisione del sistema informativo </a:t>
                      </a:r>
                      <a:r>
                        <a:rPr lang="it-IT" sz="1200" dirty="0">
                          <a:effectLst/>
                          <a:latin typeface="Century Gothic" panose="020B0502020202020204" pitchFamily="34" charset="0"/>
                          <a:ea typeface="Calibri" panose="020F0502020204030204" pitchFamily="34" charset="0"/>
                          <a:cs typeface="Arial" panose="020B0604020202020204" pitchFamily="34" charset="0"/>
                        </a:rPr>
                        <a:t>per integrazione operativa tra servizi pubblici e privati </a:t>
                      </a:r>
                      <a:endParaRPr lang="it-IT" sz="1200" dirty="0"/>
                    </a:p>
                    <a:p>
                      <a:pPr algn="just"/>
                      <a:endParaRPr lang="it-IT" sz="1200" dirty="0"/>
                    </a:p>
                  </a:txBody>
                  <a:tcPr/>
                </a:tc>
                <a:tc>
                  <a:txBody>
                    <a:bodyPr/>
                    <a:lstStyle/>
                    <a:p>
                      <a:pPr>
                        <a:lnSpc>
                          <a:spcPct val="115000"/>
                        </a:lnSpc>
                        <a:spcAft>
                          <a:spcPts val="800"/>
                        </a:spcAft>
                      </a:pPr>
                      <a:r>
                        <a:rPr lang="it-IT" sz="1200" dirty="0">
                          <a:effectLst/>
                          <a:latin typeface="Century Gothic" panose="020B0502020202020204" pitchFamily="34" charset="0"/>
                          <a:ea typeface="Calibri" panose="020F0502020204030204" pitchFamily="34" charset="0"/>
                          <a:cs typeface="Arial" panose="020B0604020202020204" pitchFamily="34" charset="0"/>
                        </a:rPr>
                        <a:t>L’impostazione che si utilizza in GOL prevede la </a:t>
                      </a:r>
                      <a:r>
                        <a:rPr lang="it-IT" sz="1200" b="1" dirty="0">
                          <a:effectLst/>
                          <a:latin typeface="Century Gothic" panose="020B0502020202020204" pitchFamily="34" charset="0"/>
                          <a:ea typeface="Calibri" panose="020F0502020204030204" pitchFamily="34" charset="0"/>
                          <a:cs typeface="Arial" panose="020B0604020202020204" pitchFamily="34" charset="0"/>
                        </a:rPr>
                        <a:t>regia dei CPI</a:t>
                      </a:r>
                      <a:r>
                        <a:rPr lang="it-IT" sz="1200" dirty="0">
                          <a:effectLst/>
                          <a:latin typeface="Century Gothic" panose="020B0502020202020204" pitchFamily="34" charset="0"/>
                          <a:ea typeface="Calibri" panose="020F0502020204030204" pitchFamily="34" charset="0"/>
                          <a:cs typeface="Arial" panose="020B0604020202020204" pitchFamily="34" charset="0"/>
                        </a:rPr>
                        <a:t> e inoltre: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15000"/>
                        </a:lnSpc>
                        <a:buFont typeface="Arial" panose="020B0604020202020204" pitchFamily="34" charset="0"/>
                        <a:buChar char="•"/>
                      </a:pPr>
                      <a:r>
                        <a:rPr lang="it-IT" sz="1200" dirty="0">
                          <a:effectLst/>
                          <a:latin typeface="Century Gothic" panose="020B0502020202020204" pitchFamily="34" charset="0"/>
                          <a:ea typeface="Calibri" panose="020F0502020204030204" pitchFamily="34" charset="0"/>
                          <a:cs typeface="Arial" panose="020B0604020202020204" pitchFamily="34" charset="0"/>
                        </a:rPr>
                        <a:t>la presenza di</a:t>
                      </a:r>
                      <a:r>
                        <a:rPr lang="it-IT" sz="1200" b="1" dirty="0">
                          <a:effectLst/>
                          <a:latin typeface="Century Gothic" panose="020B0502020202020204" pitchFamily="34" charset="0"/>
                          <a:ea typeface="Calibri" panose="020F0502020204030204" pitchFamily="34" charset="0"/>
                          <a:cs typeface="Arial" panose="020B0604020202020204" pitchFamily="34" charset="0"/>
                        </a:rPr>
                        <a:t> soggetti privati accreditati al lavoro e alla formazione individuati attraverso procedure di evidenza pubblica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15000"/>
                        </a:lnSpc>
                        <a:buFont typeface="Arial" panose="020B0604020202020204" pitchFamily="34" charset="0"/>
                        <a:buChar char="•"/>
                      </a:pPr>
                      <a:r>
                        <a:rPr lang="it-IT" sz="1200" i="1" dirty="0">
                          <a:effectLst/>
                          <a:latin typeface="Century Gothic" panose="020B0502020202020204" pitchFamily="34" charset="0"/>
                          <a:ea typeface="Calibri" panose="020F0502020204030204" pitchFamily="34" charset="0"/>
                          <a:cs typeface="Arial" panose="020B0604020202020204" pitchFamily="34" charset="0"/>
                        </a:rPr>
                        <a:t>lo skill gap </a:t>
                      </a:r>
                      <a:r>
                        <a:rPr lang="it-IT" sz="1200" i="1" dirty="0" err="1">
                          <a:effectLst/>
                          <a:latin typeface="Century Gothic" panose="020B0502020202020204" pitchFamily="34" charset="0"/>
                          <a:ea typeface="Calibri" panose="020F0502020204030204" pitchFamily="34" charset="0"/>
                          <a:cs typeface="Arial" panose="020B0604020202020204" pitchFamily="34" charset="0"/>
                        </a:rPr>
                        <a:t>analisys</a:t>
                      </a:r>
                      <a:r>
                        <a:rPr lang="it-IT" sz="1200" dirty="0">
                          <a:effectLst/>
                          <a:latin typeface="Century Gothic" panose="020B0502020202020204" pitchFamily="34" charset="0"/>
                          <a:ea typeface="Calibri" panose="020F0502020204030204" pitchFamily="34" charset="0"/>
                          <a:cs typeface="Arial" panose="020B0604020202020204" pitchFamily="34" charset="0"/>
                        </a:rPr>
                        <a:t> realizzato dai CPI.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15000"/>
                        </a:lnSpc>
                        <a:buFont typeface="Arial" panose="020B0604020202020204" pitchFamily="34" charset="0"/>
                        <a:buChar char="•"/>
                      </a:pPr>
                      <a:r>
                        <a:rPr lang="it-IT" sz="1200" dirty="0">
                          <a:effectLst/>
                          <a:latin typeface="Century Gothic" panose="020B0502020202020204" pitchFamily="34" charset="0"/>
                          <a:ea typeface="Calibri" panose="020F0502020204030204" pitchFamily="34" charset="0"/>
                          <a:cs typeface="Arial" panose="020B0604020202020204" pitchFamily="34" charset="0"/>
                        </a:rPr>
                        <a:t>la libera scelta del cittadino presso quale soggetto pubblico o privato usufruire della misura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it-IT" sz="1200" dirty="0">
                          <a:effectLst/>
                          <a:latin typeface="Century Gothic" panose="020B0502020202020204" pitchFamily="34" charset="0"/>
                          <a:ea typeface="Calibri" panose="020F0502020204030204" pitchFamily="34" charset="0"/>
                          <a:cs typeface="Arial" panose="020B0604020202020204" pitchFamily="34" charset="0"/>
                        </a:rPr>
                        <a:t>la previsione</a:t>
                      </a:r>
                      <a:r>
                        <a:rPr lang="it-IT" sz="1200" b="1" dirty="0">
                          <a:effectLst/>
                          <a:latin typeface="Century Gothic" panose="020B0502020202020204" pitchFamily="34" charset="0"/>
                          <a:ea typeface="Calibri" panose="020F0502020204030204" pitchFamily="34" charset="0"/>
                          <a:cs typeface="Arial" panose="020B0604020202020204" pitchFamily="34" charset="0"/>
                        </a:rPr>
                        <a:t> </a:t>
                      </a:r>
                      <a:r>
                        <a:rPr lang="it-IT" sz="1200" dirty="0">
                          <a:effectLst/>
                          <a:latin typeface="Century Gothic" panose="020B0502020202020204" pitchFamily="34" charset="0"/>
                          <a:ea typeface="Calibri" panose="020F0502020204030204" pitchFamily="34" charset="0"/>
                          <a:cs typeface="Arial" panose="020B0604020202020204" pitchFamily="34" charset="0"/>
                        </a:rPr>
                        <a:t>di</a:t>
                      </a:r>
                      <a:r>
                        <a:rPr lang="it-IT" sz="1200" b="1" dirty="0">
                          <a:effectLst/>
                          <a:latin typeface="Century Gothic" panose="020B0502020202020204" pitchFamily="34" charset="0"/>
                          <a:ea typeface="Calibri" panose="020F0502020204030204" pitchFamily="34" charset="0"/>
                          <a:cs typeface="Arial" panose="020B0604020202020204" pitchFamily="34" charset="0"/>
                        </a:rPr>
                        <a:t> </a:t>
                      </a:r>
                      <a:r>
                        <a:rPr lang="it-IT" sz="1200" dirty="0">
                          <a:effectLst/>
                          <a:latin typeface="Century Gothic" panose="020B0502020202020204" pitchFamily="34" charset="0"/>
                          <a:ea typeface="Calibri" panose="020F0502020204030204" pitchFamily="34" charset="0"/>
                          <a:cs typeface="Arial" panose="020B0604020202020204" pitchFamily="34" charset="0"/>
                        </a:rPr>
                        <a:t>un </a:t>
                      </a:r>
                      <a:r>
                        <a:rPr lang="it-IT" sz="1200" b="1" dirty="0">
                          <a:effectLst/>
                          <a:latin typeface="Century Gothic" panose="020B0502020202020204" pitchFamily="34" charset="0"/>
                          <a:ea typeface="Calibri" panose="020F0502020204030204" pitchFamily="34" charset="0"/>
                          <a:cs typeface="Arial" panose="020B0604020202020204" pitchFamily="34" charset="0"/>
                        </a:rPr>
                        <a:t>sistema informativo regionale</a:t>
                      </a:r>
                    </a:p>
                    <a:p>
                      <a:pPr marL="171450" lvl="0" indent="-171450">
                        <a:lnSpc>
                          <a:spcPct val="115000"/>
                        </a:lnSpc>
                        <a:spcAft>
                          <a:spcPts val="800"/>
                        </a:spcAft>
                        <a:buFont typeface="Arial" panose="020B0604020202020204" pitchFamily="34" charset="0"/>
                        <a:buChar char="•"/>
                      </a:pPr>
                      <a:r>
                        <a:rPr lang="it-IT" sz="1200" b="1" dirty="0">
                          <a:effectLst/>
                          <a:latin typeface="Century Gothic" panose="020B0502020202020204" pitchFamily="34" charset="0"/>
                          <a:ea typeface="Calibri" panose="020F0502020204030204" pitchFamily="34" charset="0"/>
                          <a:cs typeface="Arial" panose="020B0604020202020204" pitchFamily="34" charset="0"/>
                        </a:rPr>
                        <a:t>Governance con costituzione di coordinamenti territoriali provinciali tra CPI e soggetti privati accreditati</a:t>
                      </a:r>
                      <a:r>
                        <a:rPr lang="it-IT" sz="1200" dirty="0">
                          <a:effectLst/>
                          <a:latin typeface="Century Gothic" panose="020B0502020202020204" pitchFamily="34" charset="0"/>
                          <a:ea typeface="Calibri" panose="020F0502020204030204" pitchFamily="34" charset="0"/>
                          <a:cs typeface="Arial" panose="020B0604020202020204" pitchFamily="34" charset="0"/>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it-IT" sz="1200" dirty="0"/>
                    </a:p>
                  </a:txBody>
                  <a:tcPr/>
                </a:tc>
                <a:tc>
                  <a:txBody>
                    <a:bodyPr/>
                    <a:lstStyle/>
                    <a:p>
                      <a:pPr algn="just">
                        <a:lnSpc>
                          <a:spcPct val="107000"/>
                        </a:lnSpc>
                        <a:spcAft>
                          <a:spcPts val="800"/>
                        </a:spcAft>
                      </a:pPr>
                      <a:r>
                        <a:rPr lang="it-IT" sz="1200" dirty="0">
                          <a:effectLst/>
                          <a:latin typeface="Century Gothic" panose="020B0502020202020204" pitchFamily="34" charset="0"/>
                          <a:ea typeface="Calibri" panose="020F0502020204030204" pitchFamily="34" charset="0"/>
                          <a:cs typeface="Times New Roman" panose="02020603050405020304" pitchFamily="18" charset="0"/>
                        </a:rPr>
                        <a:t>Si ritiene di dover mantenere una forte regia pubblica del sistema di offerta di servizi all</a:t>
                      </a:r>
                      <a:r>
                        <a:rPr lang="it-IT" sz="1200" dirty="0">
                          <a:effectLst/>
                          <a:latin typeface="Century Gothic" panose="020B0502020202020204" pitchFamily="34" charset="0"/>
                          <a:ea typeface="Calibri" panose="020F0502020204030204" pitchFamily="34" charset="0"/>
                          <a:cs typeface="Century Gothic" panose="020B0502020202020204" pitchFamily="34" charset="0"/>
                        </a:rPr>
                        <a:t>’</a:t>
                      </a:r>
                      <a:r>
                        <a:rPr lang="it-IT" sz="1200" dirty="0">
                          <a:effectLst/>
                          <a:latin typeface="Century Gothic" panose="020B0502020202020204" pitchFamily="34" charset="0"/>
                          <a:ea typeface="Calibri" panose="020F0502020204030204" pitchFamily="34" charset="0"/>
                          <a:cs typeface="Times New Roman" panose="02020603050405020304" pitchFamily="18" charset="0"/>
                        </a:rPr>
                        <a:t>utente, che implica il </a:t>
                      </a:r>
                      <a:r>
                        <a:rPr lang="it-IT" sz="1200" b="1" dirty="0">
                          <a:effectLst/>
                          <a:latin typeface="Century Gothic" panose="020B0502020202020204" pitchFamily="34" charset="0"/>
                          <a:ea typeface="Calibri" panose="020F0502020204030204" pitchFamily="34" charset="0"/>
                          <a:cs typeface="Times New Roman" panose="02020603050405020304" pitchFamily="18" charset="0"/>
                        </a:rPr>
                        <a:t>passaggio al centro per l’impiego</a:t>
                      </a:r>
                      <a:r>
                        <a:rPr lang="it-IT" sz="1200" dirty="0">
                          <a:effectLst/>
                          <a:latin typeface="Century Gothic" panose="020B0502020202020204" pitchFamily="34" charset="0"/>
                          <a:ea typeface="Calibri" panose="020F0502020204030204" pitchFamily="34" charset="0"/>
                          <a:cs typeface="Times New Roman" panose="02020603050405020304" pitchFamily="18" charset="0"/>
                        </a:rPr>
                        <a:t> per la profilazione quali-quantitativa e la stipulazione del patto di servizio. La successiva fase può prevedere il ricorso alla rete dei soggetti accreditati resisi disponibili tramite risposta a specifico Avviso. La successiva fase dell’orientamento specialistico potrà essere quindi affidata alla rete dall’operatore del </a:t>
                      </a:r>
                      <a:r>
                        <a:rPr lang="it-IT" sz="1200" dirty="0" err="1">
                          <a:effectLst/>
                          <a:latin typeface="Century Gothic" panose="020B0502020202020204" pitchFamily="34" charset="0"/>
                          <a:ea typeface="Calibri" panose="020F0502020204030204" pitchFamily="34" charset="0"/>
                          <a:cs typeface="Times New Roman" panose="02020603050405020304" pitchFamily="18" charset="0"/>
                        </a:rPr>
                        <a:t>Cpi</a:t>
                      </a:r>
                      <a:r>
                        <a:rPr lang="it-IT" sz="12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200" dirty="0">
                          <a:effectLst/>
                          <a:latin typeface="Century Gothic" panose="020B0502020202020204" pitchFamily="34" charset="0"/>
                          <a:ea typeface="Calibri" panose="020F0502020204030204" pitchFamily="34" charset="0"/>
                          <a:cs typeface="Times New Roman" panose="02020603050405020304" pitchFamily="18" charset="0"/>
                        </a:rPr>
                        <a:t>La scelta dell’operatore privato avverrà da parte dell’utente al momento della prenotazione dell’appuntamento da parte dell’operatore, sulla base di una agenda condivisa con tutti gli operatori accreditati. Il soggetto accreditato potrà visualizzare il catalogo dell’offerta formativa disponibile sul territorio provinciale e condividere con il lavoratore, aggiornando in stretto raccordo con il </a:t>
                      </a:r>
                      <a:r>
                        <a:rPr lang="it-IT" sz="1200" dirty="0" err="1">
                          <a:effectLst/>
                          <a:latin typeface="Century Gothic" panose="020B0502020202020204" pitchFamily="34" charset="0"/>
                          <a:ea typeface="Calibri" panose="020F0502020204030204" pitchFamily="34" charset="0"/>
                          <a:cs typeface="Times New Roman" panose="02020603050405020304" pitchFamily="18" charset="0"/>
                        </a:rPr>
                        <a:t>cpi</a:t>
                      </a:r>
                      <a:r>
                        <a:rPr lang="it-IT" sz="1200" dirty="0">
                          <a:effectLst/>
                          <a:latin typeface="Century Gothic" panose="020B0502020202020204" pitchFamily="34" charset="0"/>
                          <a:ea typeface="Calibri" panose="020F0502020204030204" pitchFamily="34" charset="0"/>
                          <a:cs typeface="Times New Roman" panose="02020603050405020304" pitchFamily="18" charset="0"/>
                        </a:rPr>
                        <a:t> che ne ha titolarità, il patto di servizio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sz="1200" dirty="0"/>
                    </a:p>
                  </a:txBody>
                  <a:tcPr/>
                </a:tc>
                <a:tc>
                  <a:txBody>
                    <a:bodyPr/>
                    <a:lstStyle/>
                    <a:p>
                      <a:pPr marL="0" marR="0" lvl="0" indent="0" algn="just" defTabSz="1219444"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mn-lt"/>
                          <a:ea typeface="+mn-ea"/>
                          <a:cs typeface="+mn-cs"/>
                        </a:rPr>
                        <a:t>L’offerta si basa sui principi della libera scelta della persona, sulla personalizzazione del servizio, sul concorso di pubblico e privato accreditato all’offerta di politiche. </a:t>
                      </a:r>
                    </a:p>
                    <a:p>
                      <a:pPr marL="0" marR="0" lvl="0" indent="0" algn="just" defTabSz="1219444"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1219444"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mn-lt"/>
                          <a:ea typeface="+mn-ea"/>
                          <a:cs typeface="+mn-cs"/>
                        </a:rPr>
                        <a:t>Strumenti messi in campo da ARPAL Umbria: </a:t>
                      </a:r>
                    </a:p>
                    <a:p>
                      <a:pPr marL="0" marR="0" lvl="0" indent="0" algn="just" defTabSz="1219444"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convenzioni</a:t>
                      </a:r>
                      <a:r>
                        <a:rPr kumimoji="0" lang="it-IT" sz="1200" b="0" i="0" u="none" strike="noStrike" kern="1200" cap="none" spc="0" normalizeH="0" baseline="0" noProof="0" dirty="0">
                          <a:ln>
                            <a:noFill/>
                          </a:ln>
                          <a:solidFill>
                            <a:prstClr val="black"/>
                          </a:solidFill>
                          <a:effectLst/>
                          <a:uLnTx/>
                          <a:uFillTx/>
                          <a:latin typeface="+mn-lt"/>
                          <a:ea typeface="+mn-ea"/>
                          <a:cs typeface="+mn-cs"/>
                        </a:rPr>
                        <a:t> con gli operatori accreditati per attività di </a:t>
                      </a:r>
                      <a:r>
                        <a:rPr kumimoji="0" lang="it-IT" sz="1200" b="0" i="0" u="none" strike="noStrike" kern="1200" cap="none" spc="0" normalizeH="0" baseline="0" noProof="0" dirty="0" err="1">
                          <a:ln>
                            <a:noFill/>
                          </a:ln>
                          <a:solidFill>
                            <a:prstClr val="black"/>
                          </a:solidFill>
                          <a:effectLst/>
                          <a:uLnTx/>
                          <a:uFillTx/>
                          <a:latin typeface="+mn-lt"/>
                          <a:ea typeface="+mn-ea"/>
                          <a:cs typeface="+mn-cs"/>
                        </a:rPr>
                        <a:t>assessment</a:t>
                      </a:r>
                      <a:r>
                        <a:rPr kumimoji="0" lang="it-IT" sz="1200" b="0" i="0" u="none" strike="noStrike" kern="1200" cap="none" spc="0" normalizeH="0" baseline="0" noProof="0" dirty="0">
                          <a:ln>
                            <a:noFill/>
                          </a:ln>
                          <a:solidFill>
                            <a:prstClr val="black"/>
                          </a:solidFill>
                          <a:effectLst/>
                          <a:uLnTx/>
                          <a:uFillTx/>
                          <a:latin typeface="+mn-lt"/>
                          <a:ea typeface="+mn-ea"/>
                          <a:cs typeface="+mn-cs"/>
                        </a:rPr>
                        <a:t>, in affiancamento ai CPI; </a:t>
                      </a: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avvisi per l'acquisizione di manifestazione di interesse</a:t>
                      </a:r>
                      <a:r>
                        <a:rPr kumimoji="0" lang="it-IT" sz="1200" b="0" i="0" u="none" strike="noStrike" kern="1200" cap="none" spc="0" normalizeH="0" baseline="0" noProof="0" dirty="0">
                          <a:ln>
                            <a:noFill/>
                          </a:ln>
                          <a:solidFill>
                            <a:prstClr val="black"/>
                          </a:solidFill>
                          <a:effectLst/>
                          <a:uLnTx/>
                          <a:uFillTx/>
                          <a:latin typeface="+mn-lt"/>
                          <a:ea typeface="+mn-ea"/>
                          <a:cs typeface="+mn-cs"/>
                        </a:rPr>
                        <a:t> finalizzate alla progettazione/erogazione percorsi di GOL</a:t>
                      </a: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avvisi per la selezione di progetti </a:t>
                      </a:r>
                      <a:r>
                        <a:rPr kumimoji="0" lang="it-IT" sz="1200" b="0" i="0" u="none" strike="noStrike" kern="1200" cap="none" spc="0" normalizeH="0" baseline="0" noProof="0" dirty="0">
                          <a:ln>
                            <a:noFill/>
                          </a:ln>
                          <a:solidFill>
                            <a:prstClr val="black"/>
                          </a:solidFill>
                          <a:effectLst/>
                          <a:uLnTx/>
                          <a:uFillTx/>
                          <a:latin typeface="+mn-lt"/>
                          <a:ea typeface="+mn-ea"/>
                          <a:cs typeface="+mn-cs"/>
                        </a:rPr>
                        <a:t>provinciali; </a:t>
                      </a: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avvisi proposte progettuali </a:t>
                      </a:r>
                      <a:r>
                        <a:rPr kumimoji="0" lang="it-IT" sz="1200" b="0" i="0" u="none" strike="noStrike" kern="1200" cap="none" spc="0" normalizeH="0" baseline="0" noProof="0" dirty="0">
                          <a:ln>
                            <a:noFill/>
                          </a:ln>
                          <a:solidFill>
                            <a:prstClr val="black"/>
                          </a:solidFill>
                          <a:effectLst/>
                          <a:uLnTx/>
                          <a:uFillTx/>
                          <a:latin typeface="+mn-lt"/>
                          <a:ea typeface="+mn-ea"/>
                          <a:cs typeface="+mn-cs"/>
                        </a:rPr>
                        <a:t>con modalità a sportello; </a:t>
                      </a: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accordi di partenariato</a:t>
                      </a:r>
                      <a:r>
                        <a:rPr kumimoji="0" lang="it-IT" sz="1200" b="0" i="0" u="none" strike="noStrike" kern="1200" cap="none" spc="0" normalizeH="0" baseline="0" noProof="0" dirty="0">
                          <a:ln>
                            <a:noFill/>
                          </a:ln>
                          <a:solidFill>
                            <a:prstClr val="black"/>
                          </a:solidFill>
                          <a:effectLst/>
                          <a:uLnTx/>
                          <a:uFillTx/>
                          <a:latin typeface="+mn-lt"/>
                          <a:ea typeface="+mn-ea"/>
                          <a:cs typeface="+mn-cs"/>
                        </a:rPr>
                        <a:t>; </a:t>
                      </a:r>
                    </a:p>
                    <a:p>
                      <a:pPr marL="171450" marR="0" lvl="0" indent="-171450" algn="just" defTabSz="121944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1" i="0" u="none" strike="noStrike" kern="1200" cap="none" spc="0" normalizeH="0" baseline="0" noProof="0" dirty="0">
                          <a:ln>
                            <a:noFill/>
                          </a:ln>
                          <a:solidFill>
                            <a:prstClr val="black"/>
                          </a:solidFill>
                          <a:effectLst/>
                          <a:uLnTx/>
                          <a:uFillTx/>
                          <a:latin typeface="+mn-lt"/>
                          <a:ea typeface="+mn-ea"/>
                          <a:cs typeface="+mn-cs"/>
                        </a:rPr>
                        <a:t>accordi di collaborazione</a:t>
                      </a:r>
                    </a:p>
                    <a:p>
                      <a:pPr algn="just"/>
                      <a:endParaRPr lang="it-IT" sz="1200" dirty="0"/>
                    </a:p>
                  </a:txBody>
                  <a:tcPr/>
                </a:tc>
                <a:extLst>
                  <a:ext uri="{0D108BD9-81ED-4DB2-BD59-A6C34878D82A}">
                    <a16:rowId xmlns:a16="http://schemas.microsoft.com/office/drawing/2014/main" val="3580492154"/>
                  </a:ext>
                </a:extLst>
              </a:tr>
            </a:tbl>
          </a:graphicData>
        </a:graphic>
      </p:graphicFrame>
    </p:spTree>
    <p:extLst>
      <p:ext uri="{BB962C8B-B14F-4D97-AF65-F5344CB8AC3E}">
        <p14:creationId xmlns:p14="http://schemas.microsoft.com/office/powerpoint/2010/main" val="158215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AZIONI PER LO SVILUPPO</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sz="1800">
                <a:solidFill>
                  <a:srgbClr val="BACC24"/>
                </a:solidFill>
                <a:latin typeface="Century Gothic" panose="020F0302020204030204"/>
              </a:rPr>
              <a:t>INNOVAZIONE</a:t>
            </a:r>
          </a:p>
          <a:p>
            <a:endParaRPr lang="it-IT"/>
          </a:p>
        </p:txBody>
      </p:sp>
      <p:sp>
        <p:nvSpPr>
          <p:cNvPr id="4" name="CasellaDiTesto 3">
            <a:extLst>
              <a:ext uri="{FF2B5EF4-FFF2-40B4-BE49-F238E27FC236}">
                <a16:creationId xmlns:a16="http://schemas.microsoft.com/office/drawing/2014/main" id="{95ECB598-6672-4C2E-A3C9-102607FF4F9B}"/>
              </a:ext>
            </a:extLst>
          </p:cNvPr>
          <p:cNvSpPr txBox="1"/>
          <p:nvPr/>
        </p:nvSpPr>
        <p:spPr>
          <a:xfrm>
            <a:off x="696988" y="1557586"/>
            <a:ext cx="10801200" cy="2677656"/>
          </a:xfrm>
          <a:prstGeom prst="rect">
            <a:avLst/>
          </a:prstGeom>
          <a:noFill/>
        </p:spPr>
        <p:txBody>
          <a:bodyPr wrap="square" rtlCol="0">
            <a:spAutoFit/>
          </a:bodyPr>
          <a:lstStyle/>
          <a:p>
            <a:pPr algn="just"/>
            <a:r>
              <a:rPr lang="it-IT" sz="1400"/>
              <a:t>Le definizioni del rapporto pubblico privato nell’erogazione dei servizi rappresentano uno dei principali punti di attuazione del </a:t>
            </a:r>
            <a:r>
              <a:rPr lang="it-IT" sz="1400" b="1" dirty="0"/>
              <a:t>principio di capillarità</a:t>
            </a:r>
            <a:r>
              <a:rPr lang="it-IT" sz="1400"/>
              <a:t>. Inoltre</a:t>
            </a:r>
            <a:r>
              <a:rPr lang="it-IT" sz="1400" dirty="0"/>
              <a:t>,</a:t>
            </a:r>
            <a:r>
              <a:rPr lang="it-IT" sz="1400"/>
              <a:t> rappresenta un elemento attraverso cui, una volta completato il quadro dei PAR, sarà possibile provare a rintracciare modelli di intervento comuni tra regioni. Tale esercizio oltre a essere teorico, avrà effetti diretti sui successivi atti programmatori, sugli spazi di interazione tra soggetti pubblici e privati e sui rispettivi ruoli ed eventuali target di beneficiari dedicati. </a:t>
            </a:r>
            <a:endParaRPr lang="it-IT" sz="1400" dirty="0"/>
          </a:p>
          <a:p>
            <a:pPr algn="just"/>
            <a:endParaRPr lang="it-IT" sz="1400" dirty="0"/>
          </a:p>
          <a:p>
            <a:pPr algn="just"/>
            <a:r>
              <a:rPr lang="it-IT" sz="1400" dirty="0"/>
              <a:t>Fondamentali</a:t>
            </a:r>
            <a:r>
              <a:rPr lang="it-IT" sz="1400"/>
              <a:t> </a:t>
            </a:r>
            <a:r>
              <a:rPr lang="it-IT" sz="1400" b="1" dirty="0"/>
              <a:t>saranno i sistemi di accreditamento regionali </a:t>
            </a:r>
            <a:r>
              <a:rPr lang="it-IT" sz="1400"/>
              <a:t>nonché la volontà di allargare la possibilità d’intervento anche a soggetti non accreditati ma istituzionalmente riconosciuti come portatori di soluzioni per determinati target di utenza (si pensi ad esempio alle realtà del terzo settore). Si osservano quindi scelte di “perimetro” rispetto alle attività, nonché scelte relative alle caratteristiche della cooperazione. In questo senso è possibile individuare già nei primi PAR parole chiave quali collaborazione, co-progettazione, convenzioni, partenariati. Tutti elementi che sarà utile osservare anche nei PAR di prossima pubblicazione. </a:t>
            </a:r>
            <a:endParaRPr lang="it-IT" sz="1400">
              <a:highlight>
                <a:srgbClr val="FFFF00"/>
              </a:highlight>
            </a:endParaRPr>
          </a:p>
        </p:txBody>
      </p:sp>
    </p:spTree>
    <p:extLst>
      <p:ext uri="{BB962C8B-B14F-4D97-AF65-F5344CB8AC3E}">
        <p14:creationId xmlns:p14="http://schemas.microsoft.com/office/powerpoint/2010/main" val="255192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71C30-003F-4F44-A902-AAC802928AB8}"/>
              </a:ext>
            </a:extLst>
          </p:cNvPr>
          <p:cNvSpPr>
            <a:spLocks noGrp="1"/>
          </p:cNvSpPr>
          <p:nvPr>
            <p:ph type="ctrTitle"/>
          </p:nvPr>
        </p:nvSpPr>
        <p:spPr>
          <a:xfrm>
            <a:off x="5927055" y="440269"/>
            <a:ext cx="5702807" cy="784961"/>
          </a:xfrm>
        </p:spPr>
        <p:txBody>
          <a:bodyPr>
            <a:noAutofit/>
          </a:bodyPr>
          <a:lstStyle/>
          <a:p>
            <a:pPr algn="ctr"/>
            <a:r>
              <a:rPr lang="it-IT" sz="2400" dirty="0"/>
              <a:t>Governance sul territorio: tre obiettivi strategici del Piano GOL</a:t>
            </a:r>
          </a:p>
        </p:txBody>
      </p:sp>
      <p:sp>
        <p:nvSpPr>
          <p:cNvPr id="3" name="Sottotitolo 2">
            <a:extLst>
              <a:ext uri="{FF2B5EF4-FFF2-40B4-BE49-F238E27FC236}">
                <a16:creationId xmlns:a16="http://schemas.microsoft.com/office/drawing/2014/main" id="{1C171652-28EA-405C-A78E-252127A1A72A}"/>
              </a:ext>
            </a:extLst>
          </p:cNvPr>
          <p:cNvSpPr>
            <a:spLocks noGrp="1"/>
          </p:cNvSpPr>
          <p:nvPr>
            <p:ph type="subTitle" idx="1"/>
          </p:nvPr>
        </p:nvSpPr>
        <p:spPr>
          <a:xfrm>
            <a:off x="437860" y="2903894"/>
            <a:ext cx="2296209" cy="400203"/>
          </a:xfrm>
          <a:solidFill>
            <a:schemeClr val="accent3">
              <a:lumMod val="60000"/>
              <a:lumOff val="40000"/>
            </a:schemeClr>
          </a:solidFill>
        </p:spPr>
        <p:txBody>
          <a:bodyPr wrap="square">
            <a:normAutofit/>
          </a:bodyPr>
          <a:lstStyle/>
          <a:p>
            <a:pPr algn="ctr"/>
            <a:r>
              <a:rPr lang="it-IT" sz="2000" b="1" dirty="0">
                <a:solidFill>
                  <a:srgbClr val="002060"/>
                </a:solidFill>
              </a:rPr>
              <a:t>PROSSIMITA’</a:t>
            </a:r>
          </a:p>
        </p:txBody>
      </p:sp>
      <p:sp>
        <p:nvSpPr>
          <p:cNvPr id="4" name="Sottotitolo 2">
            <a:extLst>
              <a:ext uri="{FF2B5EF4-FFF2-40B4-BE49-F238E27FC236}">
                <a16:creationId xmlns:a16="http://schemas.microsoft.com/office/drawing/2014/main" id="{96685571-8DF7-472C-A96B-51E01755EDC1}"/>
              </a:ext>
            </a:extLst>
          </p:cNvPr>
          <p:cNvSpPr txBox="1">
            <a:spLocks/>
          </p:cNvSpPr>
          <p:nvPr/>
        </p:nvSpPr>
        <p:spPr>
          <a:xfrm>
            <a:off x="3882436" y="3970745"/>
            <a:ext cx="2296209" cy="400203"/>
          </a:xfrm>
          <a:prstGeom prst="rect">
            <a:avLst/>
          </a:prstGeom>
          <a:solidFill>
            <a:schemeClr val="accent3">
              <a:lumMod val="60000"/>
              <a:lumOff val="40000"/>
            </a:schemeClr>
          </a:solidFill>
        </p:spPr>
        <p:txBody>
          <a:bodyPr wrap="square">
            <a:normAutofit/>
          </a:bodyPr>
          <a:lstStyle>
            <a:lvl1pPr marL="0" indent="0" algn="just" defTabSz="457200" rtl="0" eaLnBrk="1" latinLnBrk="0" hangingPunct="1">
              <a:spcBef>
                <a:spcPct val="20000"/>
              </a:spcBef>
              <a:buFont typeface="Arial"/>
              <a:buNone/>
              <a:defRPr sz="1500" kern="1200">
                <a:solidFill>
                  <a:schemeClr val="tx1"/>
                </a:solidFill>
                <a:latin typeface="Helvetica"/>
                <a:ea typeface="+mn-ea"/>
                <a:cs typeface="Helvetic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it-IT" sz="2000" b="1" dirty="0">
                <a:solidFill>
                  <a:srgbClr val="002060"/>
                </a:solidFill>
              </a:rPr>
              <a:t>CAPILLARITA’</a:t>
            </a:r>
          </a:p>
        </p:txBody>
      </p:sp>
      <p:sp>
        <p:nvSpPr>
          <p:cNvPr id="5" name="Sottotitolo 2">
            <a:extLst>
              <a:ext uri="{FF2B5EF4-FFF2-40B4-BE49-F238E27FC236}">
                <a16:creationId xmlns:a16="http://schemas.microsoft.com/office/drawing/2014/main" id="{97291810-2BDD-47BA-8615-56341A77C4A8}"/>
              </a:ext>
            </a:extLst>
          </p:cNvPr>
          <p:cNvSpPr txBox="1">
            <a:spLocks/>
          </p:cNvSpPr>
          <p:nvPr/>
        </p:nvSpPr>
        <p:spPr>
          <a:xfrm>
            <a:off x="8898017" y="3401536"/>
            <a:ext cx="2296209" cy="400203"/>
          </a:xfrm>
          <a:prstGeom prst="rect">
            <a:avLst/>
          </a:prstGeom>
          <a:solidFill>
            <a:schemeClr val="accent3">
              <a:lumMod val="60000"/>
              <a:lumOff val="40000"/>
            </a:schemeClr>
          </a:solidFill>
        </p:spPr>
        <p:txBody>
          <a:bodyPr wrap="square">
            <a:normAutofit/>
          </a:bodyPr>
          <a:lstStyle>
            <a:lvl1pPr marL="0" indent="0" algn="just" defTabSz="457200" rtl="0" eaLnBrk="1" latinLnBrk="0" hangingPunct="1">
              <a:spcBef>
                <a:spcPct val="20000"/>
              </a:spcBef>
              <a:buFont typeface="Arial"/>
              <a:buNone/>
              <a:defRPr sz="1500" kern="1200">
                <a:solidFill>
                  <a:schemeClr val="tx1"/>
                </a:solidFill>
                <a:latin typeface="Helvetica"/>
                <a:ea typeface="+mn-ea"/>
                <a:cs typeface="Helvetic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it-IT" sz="2000" b="1" dirty="0">
                <a:solidFill>
                  <a:srgbClr val="002060"/>
                </a:solidFill>
              </a:rPr>
              <a:t>TEMPESTIVITA’</a:t>
            </a:r>
          </a:p>
        </p:txBody>
      </p:sp>
      <p:sp>
        <p:nvSpPr>
          <p:cNvPr id="6" name="Fumetto: ovale 5">
            <a:extLst>
              <a:ext uri="{FF2B5EF4-FFF2-40B4-BE49-F238E27FC236}">
                <a16:creationId xmlns:a16="http://schemas.microsoft.com/office/drawing/2014/main" id="{B9ECA2A7-EE41-4706-9D21-DC3635362A83}"/>
              </a:ext>
            </a:extLst>
          </p:cNvPr>
          <p:cNvSpPr/>
          <p:nvPr/>
        </p:nvSpPr>
        <p:spPr>
          <a:xfrm>
            <a:off x="1781478" y="1063734"/>
            <a:ext cx="3747919" cy="1509293"/>
          </a:xfrm>
          <a:prstGeom prst="wedgeEllipseCallout">
            <a:avLst>
              <a:gd name="adj1" fmla="val -36483"/>
              <a:gd name="adj2" fmla="val 67689"/>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normAutofit fontScale="85000" lnSpcReduction="20000"/>
          </a:bodyPr>
          <a:lstStyle/>
          <a:p>
            <a:pPr algn="ctr"/>
            <a:r>
              <a:rPr lang="it-IT" dirty="0"/>
              <a:t>Avvicinare i punti di contatto alla domanda delle persone</a:t>
            </a:r>
          </a:p>
        </p:txBody>
      </p:sp>
      <p:sp>
        <p:nvSpPr>
          <p:cNvPr id="7" name="Fumetto: ovale 6">
            <a:extLst>
              <a:ext uri="{FF2B5EF4-FFF2-40B4-BE49-F238E27FC236}">
                <a16:creationId xmlns:a16="http://schemas.microsoft.com/office/drawing/2014/main" id="{F341D5BA-15CC-483C-B6B6-E1EC2B71665B}"/>
              </a:ext>
            </a:extLst>
          </p:cNvPr>
          <p:cNvSpPr/>
          <p:nvPr/>
        </p:nvSpPr>
        <p:spPr>
          <a:xfrm>
            <a:off x="4667807" y="4500628"/>
            <a:ext cx="3832292" cy="1692884"/>
          </a:xfrm>
          <a:prstGeom prst="wedgeEllipseCallout">
            <a:avLst>
              <a:gd name="adj1" fmla="val -38087"/>
              <a:gd name="adj2" fmla="val -62030"/>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normAutofit fontScale="92500" lnSpcReduction="20000"/>
          </a:bodyPr>
          <a:lstStyle/>
          <a:p>
            <a:pPr algn="ctr"/>
            <a:r>
              <a:rPr lang="it-IT" dirty="0"/>
              <a:t>Avvicinare la presa in carico alla domanda delle persone</a:t>
            </a:r>
          </a:p>
        </p:txBody>
      </p:sp>
      <p:sp>
        <p:nvSpPr>
          <p:cNvPr id="8" name="Fumetto: ovale 7">
            <a:extLst>
              <a:ext uri="{FF2B5EF4-FFF2-40B4-BE49-F238E27FC236}">
                <a16:creationId xmlns:a16="http://schemas.microsoft.com/office/drawing/2014/main" id="{8CEB8451-2BFF-4CC4-80C1-FDB6C1DA2C6E}"/>
              </a:ext>
            </a:extLst>
          </p:cNvPr>
          <p:cNvSpPr/>
          <p:nvPr/>
        </p:nvSpPr>
        <p:spPr>
          <a:xfrm>
            <a:off x="6720584" y="1789051"/>
            <a:ext cx="3419852" cy="1583935"/>
          </a:xfrm>
          <a:prstGeom prst="wedgeEllipseCallout">
            <a:avLst>
              <a:gd name="adj1" fmla="val 43411"/>
              <a:gd name="adj2" fmla="val 53085"/>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it-IT" dirty="0"/>
              <a:t>Anticipare i fenomeni e la loro conoscenza</a:t>
            </a:r>
          </a:p>
        </p:txBody>
      </p:sp>
    </p:spTree>
    <p:extLst>
      <p:ext uri="{BB962C8B-B14F-4D97-AF65-F5344CB8AC3E}">
        <p14:creationId xmlns:p14="http://schemas.microsoft.com/office/powerpoint/2010/main" val="333163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36721-B08D-4AA6-93B6-D750114D851D}"/>
              </a:ext>
            </a:extLst>
          </p:cNvPr>
          <p:cNvSpPr>
            <a:spLocks noGrp="1"/>
          </p:cNvSpPr>
          <p:nvPr>
            <p:ph type="ctrTitle"/>
          </p:nvPr>
        </p:nvSpPr>
        <p:spPr>
          <a:xfrm>
            <a:off x="1401918" y="87931"/>
            <a:ext cx="10305689" cy="360568"/>
          </a:xfrm>
        </p:spPr>
        <p:txBody>
          <a:bodyPr>
            <a:normAutofit fontScale="90000"/>
          </a:bodyPr>
          <a:lstStyle/>
          <a:p>
            <a:pPr algn="ctr"/>
            <a:r>
              <a:rPr lang="it-IT" dirty="0"/>
              <a:t>Come realizzare gli obiettivi</a:t>
            </a:r>
          </a:p>
        </p:txBody>
      </p:sp>
      <p:sp>
        <p:nvSpPr>
          <p:cNvPr id="4" name="Sottotitolo 2">
            <a:extLst>
              <a:ext uri="{FF2B5EF4-FFF2-40B4-BE49-F238E27FC236}">
                <a16:creationId xmlns:a16="http://schemas.microsoft.com/office/drawing/2014/main" id="{777AD02E-1D91-4419-BC29-728CCB8681B3}"/>
              </a:ext>
            </a:extLst>
          </p:cNvPr>
          <p:cNvSpPr>
            <a:spLocks noGrp="1"/>
          </p:cNvSpPr>
          <p:nvPr>
            <p:ph type="subTitle" idx="1"/>
          </p:nvPr>
        </p:nvSpPr>
        <p:spPr>
          <a:xfrm>
            <a:off x="1598989" y="448499"/>
            <a:ext cx="2064062" cy="400203"/>
          </a:xfrm>
        </p:spPr>
        <p:txBody>
          <a:bodyPr wrap="square">
            <a:spAutoFit/>
          </a:bodyPr>
          <a:lstStyle/>
          <a:p>
            <a:pPr algn="ctr"/>
            <a:r>
              <a:rPr lang="it-IT" sz="2000" b="1" dirty="0">
                <a:solidFill>
                  <a:srgbClr val="002060"/>
                </a:solidFill>
              </a:rPr>
              <a:t>PROSSIMITA’</a:t>
            </a:r>
          </a:p>
        </p:txBody>
      </p:sp>
      <p:sp>
        <p:nvSpPr>
          <p:cNvPr id="5" name="Sottotitolo 2">
            <a:extLst>
              <a:ext uri="{FF2B5EF4-FFF2-40B4-BE49-F238E27FC236}">
                <a16:creationId xmlns:a16="http://schemas.microsoft.com/office/drawing/2014/main" id="{444596D7-6E18-40DB-876C-A96AC698CF3E}"/>
              </a:ext>
            </a:extLst>
          </p:cNvPr>
          <p:cNvSpPr txBox="1">
            <a:spLocks/>
          </p:cNvSpPr>
          <p:nvPr/>
        </p:nvSpPr>
        <p:spPr>
          <a:xfrm>
            <a:off x="5579285" y="462120"/>
            <a:ext cx="2064062" cy="400203"/>
          </a:xfrm>
          <a:prstGeom prst="rect">
            <a:avLst/>
          </a:prstGeom>
        </p:spPr>
        <p:txBody>
          <a:bodyPr wrap="square">
            <a:spAutoFit/>
          </a:bodyPr>
          <a:lstStyle>
            <a:lvl1pPr marL="0" indent="0" algn="just" defTabSz="457200" rtl="0" eaLnBrk="1" latinLnBrk="0" hangingPunct="1">
              <a:spcBef>
                <a:spcPct val="20000"/>
              </a:spcBef>
              <a:buFont typeface="Arial"/>
              <a:buNone/>
              <a:defRPr sz="1500" kern="1200">
                <a:solidFill>
                  <a:schemeClr val="tx1"/>
                </a:solidFill>
                <a:latin typeface="Helvetica"/>
                <a:ea typeface="+mn-ea"/>
                <a:cs typeface="Helvetic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it-IT" sz="2000" b="1" dirty="0">
                <a:solidFill>
                  <a:srgbClr val="002060"/>
                </a:solidFill>
              </a:rPr>
              <a:t>CAPILLARITA’</a:t>
            </a:r>
          </a:p>
        </p:txBody>
      </p:sp>
      <p:sp>
        <p:nvSpPr>
          <p:cNvPr id="6" name="Sottotitolo 2">
            <a:extLst>
              <a:ext uri="{FF2B5EF4-FFF2-40B4-BE49-F238E27FC236}">
                <a16:creationId xmlns:a16="http://schemas.microsoft.com/office/drawing/2014/main" id="{F315941D-3178-40FF-AC25-27429A9ACAC9}"/>
              </a:ext>
            </a:extLst>
          </p:cNvPr>
          <p:cNvSpPr txBox="1">
            <a:spLocks/>
          </p:cNvSpPr>
          <p:nvPr/>
        </p:nvSpPr>
        <p:spPr>
          <a:xfrm>
            <a:off x="9457206" y="448499"/>
            <a:ext cx="2064062" cy="708050"/>
          </a:xfrm>
          <a:prstGeom prst="rect">
            <a:avLst/>
          </a:prstGeom>
        </p:spPr>
        <p:txBody>
          <a:bodyPr wrap="square">
            <a:spAutoFit/>
          </a:bodyPr>
          <a:lstStyle>
            <a:lvl1pPr marL="0" indent="0" algn="just" defTabSz="457200" rtl="0" eaLnBrk="1" latinLnBrk="0" hangingPunct="1">
              <a:spcBef>
                <a:spcPct val="20000"/>
              </a:spcBef>
              <a:buFont typeface="Arial"/>
              <a:buNone/>
              <a:defRPr sz="1500" kern="1200">
                <a:solidFill>
                  <a:schemeClr val="tx1"/>
                </a:solidFill>
                <a:latin typeface="Helvetica"/>
                <a:ea typeface="+mn-ea"/>
                <a:cs typeface="Helvetic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it-IT" sz="2000" b="1" dirty="0">
                <a:solidFill>
                  <a:srgbClr val="002060"/>
                </a:solidFill>
              </a:rPr>
              <a:t>TEMPESTIVITA’</a:t>
            </a:r>
          </a:p>
        </p:txBody>
      </p:sp>
      <p:sp>
        <p:nvSpPr>
          <p:cNvPr id="7" name="Rettangolo con angoli arrotondati 6">
            <a:extLst>
              <a:ext uri="{FF2B5EF4-FFF2-40B4-BE49-F238E27FC236}">
                <a16:creationId xmlns:a16="http://schemas.microsoft.com/office/drawing/2014/main" id="{C3292A87-9453-4B8E-B2E6-3A12C80C6B64}"/>
              </a:ext>
            </a:extLst>
          </p:cNvPr>
          <p:cNvSpPr/>
          <p:nvPr/>
        </p:nvSpPr>
        <p:spPr>
          <a:xfrm>
            <a:off x="953021" y="848702"/>
            <a:ext cx="3494291" cy="1252620"/>
          </a:xfrm>
          <a:prstGeom prst="roundRect">
            <a:avLst/>
          </a:prstGeom>
          <a:solidFill>
            <a:schemeClr val="accent3">
              <a:lumMod val="40000"/>
              <a:lumOff val="60000"/>
            </a:schemeClr>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algn="ctr"/>
            <a:r>
              <a:rPr lang="it-IT" dirty="0">
                <a:ln w="0"/>
                <a:solidFill>
                  <a:schemeClr val="tx1"/>
                </a:solidFill>
                <a:effectLst>
                  <a:outerShdw blurRad="38100" dist="19050" dir="2700000" algn="tl" rotWithShape="0">
                    <a:schemeClr val="dk1">
                      <a:alpha val="40000"/>
                    </a:schemeClr>
                  </a:outerShdw>
                </a:effectLst>
              </a:rPr>
              <a:t>Ingaggiare soggetti, anche estranei alla rete dei servizi al lavoro, per </a:t>
            </a:r>
            <a:r>
              <a:rPr lang="it-IT" b="1" dirty="0">
                <a:ln w="0"/>
                <a:solidFill>
                  <a:schemeClr val="tx1"/>
                </a:solidFill>
                <a:effectLst>
                  <a:outerShdw blurRad="38100" dist="19050" dir="2700000" algn="tl" rotWithShape="0">
                    <a:schemeClr val="dk1">
                      <a:alpha val="40000"/>
                    </a:schemeClr>
                  </a:outerShdw>
                </a:effectLst>
              </a:rPr>
              <a:t>avvicinare le persone più distanti e più fragili</a:t>
            </a:r>
            <a:r>
              <a:rPr lang="it-IT" dirty="0">
                <a:ln w="0"/>
                <a:solidFill>
                  <a:schemeClr val="tx1"/>
                </a:solidFill>
                <a:effectLst>
                  <a:outerShdw blurRad="38100" dist="19050" dir="2700000" algn="tl" rotWithShape="0">
                    <a:schemeClr val="dk1">
                      <a:alpha val="40000"/>
                    </a:schemeClr>
                  </a:outerShdw>
                </a:effectLst>
              </a:rPr>
              <a:t>, </a:t>
            </a:r>
          </a:p>
        </p:txBody>
      </p:sp>
      <p:sp>
        <p:nvSpPr>
          <p:cNvPr id="8" name="Rettangolo con angoli arrotondati 7">
            <a:extLst>
              <a:ext uri="{FF2B5EF4-FFF2-40B4-BE49-F238E27FC236}">
                <a16:creationId xmlns:a16="http://schemas.microsoft.com/office/drawing/2014/main" id="{70291AF3-BFBF-4FB8-83C0-5A1D1F0198B3}"/>
              </a:ext>
            </a:extLst>
          </p:cNvPr>
          <p:cNvSpPr/>
          <p:nvPr/>
        </p:nvSpPr>
        <p:spPr>
          <a:xfrm>
            <a:off x="953020" y="2256705"/>
            <a:ext cx="3494291" cy="1252620"/>
          </a:xfrm>
          <a:prstGeom prst="roundRect">
            <a:avLst/>
          </a:prstGeom>
          <a:solidFill>
            <a:schemeClr val="accent3">
              <a:lumMod val="40000"/>
              <a:lumOff val="60000"/>
            </a:schemeClr>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algn="ctr"/>
            <a:r>
              <a:rPr lang="it-IT" b="1" dirty="0">
                <a:ln w="0"/>
                <a:solidFill>
                  <a:schemeClr val="tx1"/>
                </a:solidFill>
                <a:effectLst>
                  <a:outerShdw blurRad="38100" dist="19050" dir="2700000" algn="tl" rotWithShape="0">
                    <a:schemeClr val="dk1">
                      <a:alpha val="40000"/>
                    </a:schemeClr>
                  </a:outerShdw>
                </a:effectLst>
              </a:rPr>
              <a:t>Punti informativi</a:t>
            </a:r>
            <a:r>
              <a:rPr lang="it-IT" dirty="0">
                <a:ln w="0"/>
                <a:solidFill>
                  <a:schemeClr val="tx1"/>
                </a:solidFill>
                <a:effectLst>
                  <a:outerShdw blurRad="38100" dist="19050" dir="2700000" algn="tl" rotWithShape="0">
                    <a:schemeClr val="dk1">
                      <a:alpha val="40000"/>
                    </a:schemeClr>
                  </a:outerShdw>
                </a:effectLst>
              </a:rPr>
              <a:t>: </a:t>
            </a:r>
          </a:p>
          <a:p>
            <a:pPr algn="ctr"/>
            <a:r>
              <a:rPr lang="it-IT" dirty="0">
                <a:ln w="0"/>
                <a:solidFill>
                  <a:schemeClr val="tx1"/>
                </a:solidFill>
                <a:effectLst>
                  <a:outerShdw blurRad="38100" dist="19050" dir="2700000" algn="tl" rotWithShape="0">
                    <a:schemeClr val="dk1">
                      <a:alpha val="40000"/>
                    </a:schemeClr>
                  </a:outerShdw>
                </a:effectLst>
              </a:rPr>
              <a:t>sportelli che agiscono in quanto hanno aderito alla rete di GOL attraverso</a:t>
            </a:r>
          </a:p>
          <a:p>
            <a:pPr algn="ctr"/>
            <a:r>
              <a:rPr lang="it-IT" dirty="0">
                <a:ln w="0"/>
                <a:solidFill>
                  <a:schemeClr val="tx1"/>
                </a:solidFill>
                <a:effectLst>
                  <a:outerShdw blurRad="38100" dist="19050" dir="2700000" algn="tl" rotWithShape="0">
                    <a:schemeClr val="dk1">
                      <a:alpha val="40000"/>
                    </a:schemeClr>
                  </a:outerShdw>
                </a:effectLst>
              </a:rPr>
              <a:t>ACCORDI DI RETE con i CPI</a:t>
            </a:r>
          </a:p>
        </p:txBody>
      </p:sp>
      <p:sp>
        <p:nvSpPr>
          <p:cNvPr id="9" name="Rettangolo con angoli arrotondati 8">
            <a:extLst>
              <a:ext uri="{FF2B5EF4-FFF2-40B4-BE49-F238E27FC236}">
                <a16:creationId xmlns:a16="http://schemas.microsoft.com/office/drawing/2014/main" id="{A5F9BCD7-EDED-4E3F-88BD-309E1CB83BAB}"/>
              </a:ext>
            </a:extLst>
          </p:cNvPr>
          <p:cNvSpPr/>
          <p:nvPr/>
        </p:nvSpPr>
        <p:spPr>
          <a:xfrm>
            <a:off x="953021" y="3618974"/>
            <a:ext cx="3494291" cy="1252620"/>
          </a:xfrm>
          <a:prstGeom prst="roundRect">
            <a:avLst/>
          </a:prstGeom>
          <a:solidFill>
            <a:schemeClr val="accent3">
              <a:lumMod val="40000"/>
              <a:lumOff val="60000"/>
            </a:schemeClr>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tlCol="0" anchor="ctr">
            <a:normAutofit fontScale="55000" lnSpcReduction="20000"/>
          </a:bodyPr>
          <a:lstStyle/>
          <a:p>
            <a:pPr algn="ctr"/>
            <a:r>
              <a:rPr lang="it-IT" dirty="0">
                <a:ln w="0"/>
                <a:solidFill>
                  <a:schemeClr val="tx1"/>
                </a:solidFill>
                <a:effectLst>
                  <a:outerShdw blurRad="38100" dist="19050" dir="2700000" algn="tl" rotWithShape="0">
                    <a:schemeClr val="dk1">
                      <a:alpha val="40000"/>
                    </a:schemeClr>
                  </a:outerShdw>
                </a:effectLst>
              </a:rPr>
              <a:t>Aderiscono agli obiettivi qualitativi del Programma, esempio:</a:t>
            </a:r>
          </a:p>
          <a:p>
            <a:pPr algn="ctr"/>
            <a:r>
              <a:rPr lang="it-IT" b="1" dirty="0">
                <a:ln w="0"/>
                <a:solidFill>
                  <a:schemeClr val="tx1"/>
                </a:solidFill>
                <a:effectLst>
                  <a:outerShdw blurRad="38100" dist="19050" dir="2700000" algn="tl" rotWithShape="0">
                    <a:schemeClr val="dk1">
                      <a:alpha val="40000"/>
                    </a:schemeClr>
                  </a:outerShdw>
                </a:effectLst>
              </a:rPr>
              <a:t>Carta dei Servizi di GOL</a:t>
            </a:r>
            <a:r>
              <a:rPr lang="it-IT" dirty="0">
                <a:ln w="0"/>
                <a:solidFill>
                  <a:schemeClr val="tx1"/>
                </a:solidFill>
                <a:effectLst>
                  <a:outerShdw blurRad="38100" dist="19050" dir="2700000" algn="tl" rotWithShape="0">
                    <a:schemeClr val="dk1">
                      <a:alpha val="40000"/>
                    </a:schemeClr>
                  </a:outerShdw>
                </a:effectLst>
              </a:rPr>
              <a:t>.</a:t>
            </a:r>
          </a:p>
          <a:p>
            <a:pPr algn="ctr"/>
            <a:r>
              <a:rPr lang="it-IT" dirty="0">
                <a:ln w="0"/>
                <a:solidFill>
                  <a:schemeClr val="tx1"/>
                </a:solidFill>
                <a:effectLst>
                  <a:outerShdw blurRad="38100" dist="19050" dir="2700000" algn="tl" rotWithShape="0">
                    <a:schemeClr val="dk1">
                      <a:alpha val="40000"/>
                    </a:schemeClr>
                  </a:outerShdw>
                </a:effectLst>
              </a:rPr>
              <a:t>Sono identificabili</a:t>
            </a:r>
          </a:p>
          <a:p>
            <a:pPr algn="ctr"/>
            <a:r>
              <a:rPr lang="it-IT" dirty="0">
                <a:ln w="0"/>
                <a:solidFill>
                  <a:schemeClr val="tx1"/>
                </a:solidFill>
                <a:effectLst>
                  <a:outerShdw blurRad="38100" dist="19050" dir="2700000" algn="tl" rotWithShape="0">
                    <a:schemeClr val="dk1">
                      <a:alpha val="40000"/>
                    </a:schemeClr>
                  </a:outerShdw>
                </a:effectLst>
              </a:rPr>
              <a:t>Hanno un orario noto</a:t>
            </a:r>
          </a:p>
          <a:p>
            <a:pPr algn="ctr"/>
            <a:r>
              <a:rPr lang="it-IT" dirty="0">
                <a:ln w="0"/>
                <a:solidFill>
                  <a:schemeClr val="tx1"/>
                </a:solidFill>
                <a:effectLst>
                  <a:outerShdw blurRad="38100" dist="19050" dir="2700000" algn="tl" rotWithShape="0">
                    <a:schemeClr val="dk1">
                      <a:alpha val="40000"/>
                    </a:schemeClr>
                  </a:outerShdw>
                </a:effectLst>
              </a:rPr>
              <a:t>Sono profilati sul sistema regionale</a:t>
            </a:r>
          </a:p>
        </p:txBody>
      </p:sp>
      <p:sp>
        <p:nvSpPr>
          <p:cNvPr id="10" name="Rettangolo con angoli arrotondati 9">
            <a:extLst>
              <a:ext uri="{FF2B5EF4-FFF2-40B4-BE49-F238E27FC236}">
                <a16:creationId xmlns:a16="http://schemas.microsoft.com/office/drawing/2014/main" id="{12EE2618-675F-406C-9583-BDA81B57CAFD}"/>
              </a:ext>
            </a:extLst>
          </p:cNvPr>
          <p:cNvSpPr/>
          <p:nvPr/>
        </p:nvSpPr>
        <p:spPr>
          <a:xfrm>
            <a:off x="953020" y="4961863"/>
            <a:ext cx="3494291" cy="1252620"/>
          </a:xfrm>
          <a:prstGeom prst="roundRect">
            <a:avLst/>
          </a:prstGeom>
          <a:solidFill>
            <a:schemeClr val="accent3">
              <a:lumMod val="40000"/>
              <a:lumOff val="60000"/>
            </a:schemeClr>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tlCol="0" anchor="ctr">
            <a:normAutofit fontScale="85000" lnSpcReduction="10000"/>
          </a:bodyPr>
          <a:lstStyle/>
          <a:p>
            <a:pPr algn="ctr"/>
            <a:r>
              <a:rPr lang="it-IT" dirty="0">
                <a:ln w="0"/>
                <a:solidFill>
                  <a:schemeClr val="tx1"/>
                </a:solidFill>
                <a:effectLst>
                  <a:outerShdw blurRad="38100" dist="19050" dir="2700000" algn="tl" rotWithShape="0">
                    <a:schemeClr val="dk1">
                      <a:alpha val="40000"/>
                    </a:schemeClr>
                  </a:outerShdw>
                </a:effectLst>
              </a:rPr>
              <a:t>Comuni, terzo settore, sportelli del partenariato, associazioni</a:t>
            </a:r>
          </a:p>
        </p:txBody>
      </p:sp>
      <p:sp>
        <p:nvSpPr>
          <p:cNvPr id="11" name="Rettangolo con angoli arrotondati 10">
            <a:extLst>
              <a:ext uri="{FF2B5EF4-FFF2-40B4-BE49-F238E27FC236}">
                <a16:creationId xmlns:a16="http://schemas.microsoft.com/office/drawing/2014/main" id="{99743513-8B59-4777-B46B-757C4571AE47}"/>
              </a:ext>
            </a:extLst>
          </p:cNvPr>
          <p:cNvSpPr/>
          <p:nvPr/>
        </p:nvSpPr>
        <p:spPr>
          <a:xfrm>
            <a:off x="4744024" y="848702"/>
            <a:ext cx="3746137"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47500" lnSpcReduction="20000"/>
          </a:bodyPr>
          <a:lstStyle/>
          <a:p>
            <a:pPr algn="ctr"/>
            <a:r>
              <a:rPr lang="it-IT" dirty="0">
                <a:ln w="0"/>
                <a:solidFill>
                  <a:schemeClr val="tx1"/>
                </a:solidFill>
                <a:effectLst>
                  <a:outerShdw blurRad="38100" dist="19050" dir="2700000" algn="tl" rotWithShape="0">
                    <a:schemeClr val="dk1">
                      <a:alpha val="40000"/>
                    </a:schemeClr>
                  </a:outerShdw>
                </a:effectLst>
              </a:rPr>
              <a:t>Organizzare una </a:t>
            </a:r>
            <a:r>
              <a:rPr lang="it-IT" b="1" dirty="0">
                <a:ln w="0"/>
                <a:solidFill>
                  <a:schemeClr val="tx1"/>
                </a:solidFill>
                <a:effectLst>
                  <a:outerShdw blurRad="38100" dist="19050" dir="2700000" algn="tl" rotWithShape="0">
                    <a:schemeClr val="dk1">
                      <a:alpha val="40000"/>
                    </a:schemeClr>
                  </a:outerShdw>
                </a:effectLst>
              </a:rPr>
              <a:t>rete di sportelli oltre le sedi attuali dei CPI con il coinvolgimento degli operatori accreditati, </a:t>
            </a:r>
            <a:r>
              <a:rPr lang="it-IT" dirty="0">
                <a:ln w="0"/>
                <a:solidFill>
                  <a:schemeClr val="tx1"/>
                </a:solidFill>
                <a:effectLst>
                  <a:outerShdw blurRad="38100" dist="19050" dir="2700000" algn="tl" rotWithShape="0">
                    <a:schemeClr val="dk1">
                      <a:alpha val="40000"/>
                    </a:schemeClr>
                  </a:outerShdw>
                </a:effectLst>
              </a:rPr>
              <a:t>attraverso soluzioni fisiche e digitali, in grado di avviare la presa in carico tempestivamente e vicino al bisogno della persona</a:t>
            </a:r>
          </a:p>
        </p:txBody>
      </p:sp>
      <p:sp>
        <p:nvSpPr>
          <p:cNvPr id="12" name="Rettangolo con angoli arrotondati 11">
            <a:extLst>
              <a:ext uri="{FF2B5EF4-FFF2-40B4-BE49-F238E27FC236}">
                <a16:creationId xmlns:a16="http://schemas.microsoft.com/office/drawing/2014/main" id="{5E3EE403-056D-4749-BDD8-DC72C31A5AFC}"/>
              </a:ext>
            </a:extLst>
          </p:cNvPr>
          <p:cNvSpPr/>
          <p:nvPr/>
        </p:nvSpPr>
        <p:spPr>
          <a:xfrm>
            <a:off x="4744024" y="2256705"/>
            <a:ext cx="3746137"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55000" lnSpcReduction="20000"/>
          </a:bodyPr>
          <a:lstStyle/>
          <a:p>
            <a:pPr algn="ctr"/>
            <a:r>
              <a:rPr lang="it-IT" b="1" dirty="0">
                <a:ln w="0"/>
                <a:solidFill>
                  <a:schemeClr val="tx1"/>
                </a:solidFill>
                <a:effectLst>
                  <a:outerShdw blurRad="38100" dist="19050" dir="2700000" algn="tl" rotWithShape="0">
                    <a:schemeClr val="dk1">
                      <a:alpha val="40000"/>
                    </a:schemeClr>
                  </a:outerShdw>
                </a:effectLst>
              </a:rPr>
              <a:t>Progettare la capillarità </a:t>
            </a:r>
            <a:r>
              <a:rPr lang="it-IT" dirty="0">
                <a:ln w="0"/>
                <a:solidFill>
                  <a:schemeClr val="tx1"/>
                </a:solidFill>
                <a:effectLst>
                  <a:outerShdw blurRad="38100" dist="19050" dir="2700000" algn="tl" rotWithShape="0">
                    <a:schemeClr val="dk1">
                      <a:alpha val="40000"/>
                    </a:schemeClr>
                  </a:outerShdw>
                </a:effectLst>
              </a:rPr>
              <a:t>in funzione della domanda:</a:t>
            </a:r>
          </a:p>
          <a:p>
            <a:pPr algn="ctr"/>
            <a:r>
              <a:rPr lang="it-IT" dirty="0">
                <a:ln w="0"/>
                <a:solidFill>
                  <a:schemeClr val="tx1"/>
                </a:solidFill>
                <a:effectLst>
                  <a:outerShdw blurRad="38100" dist="19050" dir="2700000" algn="tl" rotWithShape="0">
                    <a:schemeClr val="dk1">
                      <a:alpha val="40000"/>
                    </a:schemeClr>
                  </a:outerShdw>
                </a:effectLst>
              </a:rPr>
              <a:t>Coinvolgere Accreditati al Lavoro (partenariato) e Ampliare la diffusione dei Centri per Impiego con accordi con Comuni etc.</a:t>
            </a:r>
          </a:p>
        </p:txBody>
      </p:sp>
      <p:sp>
        <p:nvSpPr>
          <p:cNvPr id="13" name="Rettangolo con angoli arrotondati 12">
            <a:extLst>
              <a:ext uri="{FF2B5EF4-FFF2-40B4-BE49-F238E27FC236}">
                <a16:creationId xmlns:a16="http://schemas.microsoft.com/office/drawing/2014/main" id="{1E205F3D-5624-4660-AA17-A1DAECD0AA50}"/>
              </a:ext>
            </a:extLst>
          </p:cNvPr>
          <p:cNvSpPr/>
          <p:nvPr/>
        </p:nvSpPr>
        <p:spPr>
          <a:xfrm>
            <a:off x="4744024" y="3618974"/>
            <a:ext cx="3746137"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marL="285807" indent="-285807" algn="ctr">
              <a:buFont typeface="Wingdings" panose="05000000000000000000" pitchFamily="2" charset="2"/>
              <a:buChar char="Ø"/>
            </a:pPr>
            <a:r>
              <a:rPr lang="it-IT" b="1" dirty="0">
                <a:ln w="0"/>
                <a:solidFill>
                  <a:schemeClr val="tx1"/>
                </a:solidFill>
                <a:effectLst>
                  <a:outerShdw blurRad="38100" dist="19050" dir="2700000" algn="tl" rotWithShape="0">
                    <a:schemeClr val="dk1">
                      <a:alpha val="40000"/>
                    </a:schemeClr>
                  </a:outerShdw>
                </a:effectLst>
              </a:rPr>
              <a:t>Accordi di Partenariato tra CPI e Operatori Accreditati</a:t>
            </a:r>
          </a:p>
          <a:p>
            <a:pPr marL="285807" indent="-285807" algn="ctr">
              <a:buFont typeface="Wingdings" panose="05000000000000000000" pitchFamily="2" charset="2"/>
              <a:buChar char="Ø"/>
            </a:pPr>
            <a:r>
              <a:rPr lang="it-IT" b="1" dirty="0">
                <a:ln w="0"/>
                <a:solidFill>
                  <a:schemeClr val="tx1"/>
                </a:solidFill>
                <a:effectLst>
                  <a:outerShdw blurRad="38100" dist="19050" dir="2700000" algn="tl" rotWithShape="0">
                    <a:schemeClr val="dk1">
                      <a:alpha val="40000"/>
                    </a:schemeClr>
                  </a:outerShdw>
                </a:effectLst>
              </a:rPr>
              <a:t>Creazione di Sportelli, anche temporanei, dei CPI</a:t>
            </a:r>
            <a:endParaRPr lang="it-IT" dirty="0">
              <a:ln w="0"/>
              <a:solidFill>
                <a:schemeClr val="tx1"/>
              </a:solidFill>
              <a:effectLst>
                <a:outerShdw blurRad="38100" dist="19050" dir="2700000" algn="tl" rotWithShape="0">
                  <a:schemeClr val="dk1">
                    <a:alpha val="40000"/>
                  </a:schemeClr>
                </a:outerShdw>
              </a:effectLst>
            </a:endParaRPr>
          </a:p>
        </p:txBody>
      </p:sp>
      <p:sp>
        <p:nvSpPr>
          <p:cNvPr id="14" name="Rettangolo con angoli arrotondati 13">
            <a:extLst>
              <a:ext uri="{FF2B5EF4-FFF2-40B4-BE49-F238E27FC236}">
                <a16:creationId xmlns:a16="http://schemas.microsoft.com/office/drawing/2014/main" id="{67CA337B-E3FE-4657-ADC7-9279CE6787B5}"/>
              </a:ext>
            </a:extLst>
          </p:cNvPr>
          <p:cNvSpPr/>
          <p:nvPr/>
        </p:nvSpPr>
        <p:spPr>
          <a:xfrm>
            <a:off x="4744023" y="4961863"/>
            <a:ext cx="3746137"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algn="ctr"/>
            <a:r>
              <a:rPr lang="it-IT" dirty="0">
                <a:ln w="0"/>
                <a:solidFill>
                  <a:schemeClr val="tx1"/>
                </a:solidFill>
                <a:effectLst>
                  <a:outerShdw blurRad="38100" dist="19050" dir="2700000" algn="tl" rotWithShape="0">
                    <a:schemeClr val="dk1">
                      <a:alpha val="40000"/>
                    </a:schemeClr>
                  </a:outerShdw>
                </a:effectLst>
              </a:rPr>
              <a:t>Accreditati al lavoro, Comuni, centri commerciali, luoghi di aggregazione anche con soluzioni temporanee </a:t>
            </a:r>
          </a:p>
        </p:txBody>
      </p:sp>
      <p:sp>
        <p:nvSpPr>
          <p:cNvPr id="23" name="Rettangolo con angoli arrotondati 22">
            <a:extLst>
              <a:ext uri="{FF2B5EF4-FFF2-40B4-BE49-F238E27FC236}">
                <a16:creationId xmlns:a16="http://schemas.microsoft.com/office/drawing/2014/main" id="{07693E3E-2275-424D-8ABF-9BFB652B87F7}"/>
              </a:ext>
            </a:extLst>
          </p:cNvPr>
          <p:cNvSpPr/>
          <p:nvPr/>
        </p:nvSpPr>
        <p:spPr>
          <a:xfrm>
            <a:off x="8987230" y="848702"/>
            <a:ext cx="3123136"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algn="ctr"/>
            <a:r>
              <a:rPr lang="it-IT" b="1" dirty="0">
                <a:ln w="0"/>
                <a:solidFill>
                  <a:schemeClr val="tx1"/>
                </a:solidFill>
                <a:effectLst>
                  <a:outerShdw blurRad="38100" dist="19050" dir="2700000" algn="tl" rotWithShape="0">
                    <a:schemeClr val="dk1">
                      <a:alpha val="40000"/>
                    </a:schemeClr>
                  </a:outerShdw>
                </a:effectLst>
              </a:rPr>
              <a:t>Coinvolgere gli attori territoriali </a:t>
            </a:r>
            <a:r>
              <a:rPr lang="it-IT" dirty="0">
                <a:ln w="0"/>
                <a:solidFill>
                  <a:schemeClr val="tx1"/>
                </a:solidFill>
                <a:effectLst>
                  <a:outerShdw blurRad="38100" dist="19050" dir="2700000" algn="tl" rotWithShape="0">
                    <a:schemeClr val="dk1">
                      <a:alpha val="40000"/>
                    </a:schemeClr>
                  </a:outerShdw>
                </a:effectLst>
              </a:rPr>
              <a:t>in una azione permanente di osservazione e anticipazione</a:t>
            </a:r>
          </a:p>
        </p:txBody>
      </p:sp>
      <p:sp>
        <p:nvSpPr>
          <p:cNvPr id="24" name="Rettangolo con angoli arrotondati 23">
            <a:extLst>
              <a:ext uri="{FF2B5EF4-FFF2-40B4-BE49-F238E27FC236}">
                <a16:creationId xmlns:a16="http://schemas.microsoft.com/office/drawing/2014/main" id="{3DAF1B44-0515-4F10-8CE4-98257C6C2D44}"/>
              </a:ext>
            </a:extLst>
          </p:cNvPr>
          <p:cNvSpPr/>
          <p:nvPr/>
        </p:nvSpPr>
        <p:spPr>
          <a:xfrm>
            <a:off x="8987230" y="2256705"/>
            <a:ext cx="3123136"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a:bodyPr>
          <a:lstStyle/>
          <a:p>
            <a:pPr algn="ctr"/>
            <a:r>
              <a:rPr lang="it-IT" sz="1800" b="1" dirty="0">
                <a:ln w="0"/>
                <a:solidFill>
                  <a:schemeClr val="tx1"/>
                </a:solidFill>
                <a:effectLst>
                  <a:outerShdw blurRad="38100" dist="19050" dir="2700000" algn="tl" rotWithShape="0">
                    <a:schemeClr val="dk1">
                      <a:alpha val="40000"/>
                    </a:schemeClr>
                  </a:outerShdw>
                </a:effectLst>
              </a:rPr>
              <a:t>Tavoli territoriali: </a:t>
            </a:r>
          </a:p>
          <a:p>
            <a:pPr algn="ctr"/>
            <a:r>
              <a:rPr lang="it-IT" sz="1800" b="1" dirty="0">
                <a:ln w="0"/>
                <a:solidFill>
                  <a:schemeClr val="tx1"/>
                </a:solidFill>
                <a:effectLst>
                  <a:outerShdw blurRad="38100" dist="19050" dir="2700000" algn="tl" rotWithShape="0">
                    <a:schemeClr val="dk1">
                      <a:alpha val="40000"/>
                    </a:schemeClr>
                  </a:outerShdw>
                </a:effectLst>
              </a:rPr>
              <a:t>Patti per le Competenze</a:t>
            </a:r>
            <a:endParaRPr lang="it-IT" sz="1800" dirty="0">
              <a:ln w="0"/>
              <a:solidFill>
                <a:schemeClr val="tx1"/>
              </a:solidFill>
              <a:effectLst>
                <a:outerShdw blurRad="38100" dist="19050" dir="2700000" algn="tl" rotWithShape="0">
                  <a:schemeClr val="dk1">
                    <a:alpha val="40000"/>
                  </a:schemeClr>
                </a:outerShdw>
              </a:effectLst>
            </a:endParaRPr>
          </a:p>
        </p:txBody>
      </p:sp>
      <p:sp>
        <p:nvSpPr>
          <p:cNvPr id="25" name="Rettangolo con angoli arrotondati 24">
            <a:extLst>
              <a:ext uri="{FF2B5EF4-FFF2-40B4-BE49-F238E27FC236}">
                <a16:creationId xmlns:a16="http://schemas.microsoft.com/office/drawing/2014/main" id="{2139A960-C95E-46FA-8A5B-9A45720BFF4D}"/>
              </a:ext>
            </a:extLst>
          </p:cNvPr>
          <p:cNvSpPr/>
          <p:nvPr/>
        </p:nvSpPr>
        <p:spPr>
          <a:xfrm>
            <a:off x="8987230" y="3618974"/>
            <a:ext cx="3123136"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62500" lnSpcReduction="20000"/>
          </a:bodyPr>
          <a:lstStyle/>
          <a:p>
            <a:pPr algn="ctr"/>
            <a:r>
              <a:rPr lang="it-IT" dirty="0">
                <a:ln w="0"/>
                <a:solidFill>
                  <a:schemeClr val="tx1"/>
                </a:solidFill>
                <a:effectLst>
                  <a:outerShdw blurRad="38100" dist="19050" dir="2700000" algn="tl" rotWithShape="0">
                    <a:schemeClr val="dk1">
                      <a:alpha val="40000"/>
                    </a:schemeClr>
                  </a:outerShdw>
                </a:effectLst>
              </a:rPr>
              <a:t>Sono </a:t>
            </a:r>
            <a:r>
              <a:rPr lang="it-IT" b="1" dirty="0">
                <a:ln w="0"/>
                <a:solidFill>
                  <a:schemeClr val="tx1"/>
                </a:solidFill>
                <a:effectLst>
                  <a:outerShdw blurRad="38100" dist="19050" dir="2700000" algn="tl" rotWithShape="0">
                    <a:schemeClr val="dk1">
                      <a:alpha val="40000"/>
                    </a:schemeClr>
                  </a:outerShdw>
                </a:effectLst>
              </a:rPr>
              <a:t>supportati da</a:t>
            </a:r>
            <a:r>
              <a:rPr lang="it-IT" dirty="0">
                <a:ln w="0"/>
                <a:solidFill>
                  <a:schemeClr val="tx1"/>
                </a:solidFill>
                <a:effectLst>
                  <a:outerShdw blurRad="38100" dist="19050" dir="2700000" algn="tl" rotWithShape="0">
                    <a:schemeClr val="dk1">
                      <a:alpha val="40000"/>
                    </a:schemeClr>
                  </a:outerShdw>
                </a:effectLst>
              </a:rPr>
              <a:t>: </a:t>
            </a:r>
          </a:p>
          <a:p>
            <a:pPr algn="ctr"/>
            <a:r>
              <a:rPr lang="it-IT" dirty="0">
                <a:ln w="0"/>
                <a:solidFill>
                  <a:schemeClr val="tx1"/>
                </a:solidFill>
                <a:effectLst>
                  <a:outerShdw blurRad="38100" dist="19050" dir="2700000" algn="tl" rotWithShape="0">
                    <a:schemeClr val="dk1">
                      <a:alpha val="40000"/>
                    </a:schemeClr>
                  </a:outerShdw>
                </a:effectLst>
              </a:rPr>
              <a:t>strumenti di Skill intelligence</a:t>
            </a:r>
          </a:p>
          <a:p>
            <a:pPr algn="ctr"/>
            <a:r>
              <a:rPr lang="it-IT" dirty="0">
                <a:ln w="0"/>
                <a:solidFill>
                  <a:schemeClr val="tx1"/>
                </a:solidFill>
                <a:effectLst>
                  <a:outerShdw blurRad="38100" dist="19050" dir="2700000" algn="tl" rotWithShape="0">
                    <a:schemeClr val="dk1">
                      <a:alpha val="40000"/>
                    </a:schemeClr>
                  </a:outerShdw>
                </a:effectLst>
              </a:rPr>
              <a:t>Osservatori</a:t>
            </a:r>
          </a:p>
          <a:p>
            <a:pPr algn="ctr"/>
            <a:r>
              <a:rPr lang="it-IT" dirty="0">
                <a:ln w="0"/>
                <a:solidFill>
                  <a:schemeClr val="tx1"/>
                </a:solidFill>
                <a:effectLst>
                  <a:outerShdw blurRad="38100" dist="19050" dir="2700000" algn="tl" rotWithShape="0">
                    <a:schemeClr val="dk1">
                      <a:alpha val="40000"/>
                    </a:schemeClr>
                  </a:outerShdw>
                </a:effectLst>
              </a:rPr>
              <a:t>Centri di ricerca sulle dinamiche del territorio</a:t>
            </a:r>
          </a:p>
        </p:txBody>
      </p:sp>
      <p:sp>
        <p:nvSpPr>
          <p:cNvPr id="26" name="Rettangolo con angoli arrotondati 25">
            <a:extLst>
              <a:ext uri="{FF2B5EF4-FFF2-40B4-BE49-F238E27FC236}">
                <a16:creationId xmlns:a16="http://schemas.microsoft.com/office/drawing/2014/main" id="{BD47F5C2-C3D0-4662-A5F8-37F7484A3067}"/>
              </a:ext>
            </a:extLst>
          </p:cNvPr>
          <p:cNvSpPr/>
          <p:nvPr/>
        </p:nvSpPr>
        <p:spPr>
          <a:xfrm>
            <a:off x="8987229" y="4961863"/>
            <a:ext cx="3123136" cy="1252620"/>
          </a:xfrm>
          <a:prstGeom prst="roundRect">
            <a:avLst/>
          </a:prstGeom>
          <a:solidFill>
            <a:schemeClr val="accent3">
              <a:lumMod val="40000"/>
              <a:lumOff val="60000"/>
            </a:schemeClr>
          </a:solidFill>
        </p:spPr>
        <p:style>
          <a:lnRef idx="1">
            <a:schemeClr val="accent3"/>
          </a:lnRef>
          <a:fillRef idx="3">
            <a:schemeClr val="accent3"/>
          </a:fillRef>
          <a:effectRef idx="2">
            <a:schemeClr val="accent3"/>
          </a:effectRef>
          <a:fontRef idx="minor">
            <a:schemeClr val="lt1"/>
          </a:fontRef>
        </p:style>
        <p:txBody>
          <a:bodyPr rtlCol="0" anchor="ctr">
            <a:normAutofit fontScale="70000" lnSpcReduction="20000"/>
          </a:bodyPr>
          <a:lstStyle/>
          <a:p>
            <a:pPr algn="ctr"/>
            <a:r>
              <a:rPr lang="it-IT" dirty="0">
                <a:ln w="0"/>
                <a:solidFill>
                  <a:schemeClr val="tx1"/>
                </a:solidFill>
                <a:effectLst>
                  <a:outerShdw blurRad="38100" dist="19050" dir="2700000" algn="tl" rotWithShape="0">
                    <a:schemeClr val="dk1">
                      <a:alpha val="40000"/>
                    </a:schemeClr>
                  </a:outerShdw>
                </a:effectLst>
              </a:rPr>
              <a:t>Province</a:t>
            </a:r>
          </a:p>
          <a:p>
            <a:pPr algn="ctr"/>
            <a:r>
              <a:rPr lang="it-IT" dirty="0">
                <a:ln w="0"/>
                <a:solidFill>
                  <a:schemeClr val="tx1"/>
                </a:solidFill>
                <a:effectLst>
                  <a:outerShdw blurRad="38100" dist="19050" dir="2700000" algn="tl" rotWithShape="0">
                    <a:schemeClr val="dk1">
                      <a:alpha val="40000"/>
                    </a:schemeClr>
                  </a:outerShdw>
                </a:effectLst>
              </a:rPr>
              <a:t>Camere di Commercio</a:t>
            </a:r>
          </a:p>
          <a:p>
            <a:pPr algn="ctr"/>
            <a:r>
              <a:rPr lang="it-IT" dirty="0">
                <a:ln w="0"/>
                <a:solidFill>
                  <a:schemeClr val="tx1"/>
                </a:solidFill>
                <a:effectLst>
                  <a:outerShdw blurRad="38100" dist="19050" dir="2700000" algn="tl" rotWithShape="0">
                    <a:schemeClr val="dk1">
                      <a:alpha val="40000"/>
                    </a:schemeClr>
                  </a:outerShdw>
                </a:effectLst>
              </a:rPr>
              <a:t>Attori del Partenariato</a:t>
            </a:r>
          </a:p>
          <a:p>
            <a:pPr algn="ctr"/>
            <a:r>
              <a:rPr lang="it-IT" dirty="0">
                <a:ln w="0"/>
                <a:solidFill>
                  <a:schemeClr val="tx1"/>
                </a:solidFill>
                <a:effectLst>
                  <a:outerShdw blurRad="38100" dist="19050" dir="2700000" algn="tl" rotWithShape="0">
                    <a:schemeClr val="dk1">
                      <a:alpha val="40000"/>
                    </a:schemeClr>
                  </a:outerShdw>
                </a:effectLst>
              </a:rPr>
              <a:t>Rappresentanze delle professioni</a:t>
            </a:r>
          </a:p>
        </p:txBody>
      </p:sp>
      <p:sp>
        <p:nvSpPr>
          <p:cNvPr id="27" name="Freccia a pentagono 26">
            <a:extLst>
              <a:ext uri="{FF2B5EF4-FFF2-40B4-BE49-F238E27FC236}">
                <a16:creationId xmlns:a16="http://schemas.microsoft.com/office/drawing/2014/main" id="{6B756F8E-4C0A-42BF-8FB3-3365DF65D091}"/>
              </a:ext>
            </a:extLst>
          </p:cNvPr>
          <p:cNvSpPr/>
          <p:nvPr/>
        </p:nvSpPr>
        <p:spPr>
          <a:xfrm>
            <a:off x="119474" y="952592"/>
            <a:ext cx="676016" cy="1148730"/>
          </a:xfrm>
          <a:prstGeom prst="homePlate">
            <a:avLst/>
          </a:prstGeom>
          <a:solidFill>
            <a:srgbClr val="001F5C"/>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it-IT" sz="1600" dirty="0"/>
              <a:t>Azione</a:t>
            </a:r>
          </a:p>
        </p:txBody>
      </p:sp>
      <p:sp>
        <p:nvSpPr>
          <p:cNvPr id="32" name="Freccia a pentagono 31">
            <a:extLst>
              <a:ext uri="{FF2B5EF4-FFF2-40B4-BE49-F238E27FC236}">
                <a16:creationId xmlns:a16="http://schemas.microsoft.com/office/drawing/2014/main" id="{3D3F0C64-1798-4FCB-84AA-BF0F2F97E9EA}"/>
              </a:ext>
            </a:extLst>
          </p:cNvPr>
          <p:cNvSpPr/>
          <p:nvPr/>
        </p:nvSpPr>
        <p:spPr>
          <a:xfrm>
            <a:off x="117946" y="2285782"/>
            <a:ext cx="676016" cy="1148730"/>
          </a:xfrm>
          <a:prstGeom prst="homePlate">
            <a:avLst/>
          </a:prstGeom>
          <a:solidFill>
            <a:srgbClr val="001F5C"/>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it-IT" sz="1600" dirty="0"/>
              <a:t>Strumento</a:t>
            </a:r>
          </a:p>
        </p:txBody>
      </p:sp>
      <p:sp>
        <p:nvSpPr>
          <p:cNvPr id="33" name="Freccia a pentagono 32">
            <a:extLst>
              <a:ext uri="{FF2B5EF4-FFF2-40B4-BE49-F238E27FC236}">
                <a16:creationId xmlns:a16="http://schemas.microsoft.com/office/drawing/2014/main" id="{D09D8240-B464-49F5-B3CF-B11629E2E986}"/>
              </a:ext>
            </a:extLst>
          </p:cNvPr>
          <p:cNvSpPr/>
          <p:nvPr/>
        </p:nvSpPr>
        <p:spPr>
          <a:xfrm>
            <a:off x="122787" y="3688563"/>
            <a:ext cx="676016" cy="1148730"/>
          </a:xfrm>
          <a:prstGeom prst="homePlate">
            <a:avLst/>
          </a:prstGeom>
          <a:solidFill>
            <a:srgbClr val="001F5C"/>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it-IT" sz="1600" dirty="0"/>
              <a:t>Mezzo</a:t>
            </a:r>
          </a:p>
        </p:txBody>
      </p:sp>
      <p:sp>
        <p:nvSpPr>
          <p:cNvPr id="34" name="Freccia a pentagono 33">
            <a:extLst>
              <a:ext uri="{FF2B5EF4-FFF2-40B4-BE49-F238E27FC236}">
                <a16:creationId xmlns:a16="http://schemas.microsoft.com/office/drawing/2014/main" id="{3440CA78-0537-4147-ADEE-E7E46B02B835}"/>
              </a:ext>
            </a:extLst>
          </p:cNvPr>
          <p:cNvSpPr/>
          <p:nvPr/>
        </p:nvSpPr>
        <p:spPr>
          <a:xfrm>
            <a:off x="119474" y="5065753"/>
            <a:ext cx="676016" cy="1148730"/>
          </a:xfrm>
          <a:prstGeom prst="homePlate">
            <a:avLst/>
          </a:prstGeom>
          <a:solidFill>
            <a:srgbClr val="001F5C"/>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it-IT" sz="1600" dirty="0"/>
              <a:t>Rete</a:t>
            </a:r>
          </a:p>
        </p:txBody>
      </p:sp>
    </p:spTree>
    <p:extLst>
      <p:ext uri="{BB962C8B-B14F-4D97-AF65-F5344CB8AC3E}">
        <p14:creationId xmlns:p14="http://schemas.microsoft.com/office/powerpoint/2010/main" val="2832220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190E0C-922F-45CB-98A1-C23C8D64BD99}"/>
              </a:ext>
            </a:extLst>
          </p:cNvPr>
          <p:cNvSpPr>
            <a:spLocks noGrp="1"/>
          </p:cNvSpPr>
          <p:nvPr>
            <p:ph type="ctrTitle"/>
          </p:nvPr>
        </p:nvSpPr>
        <p:spPr>
          <a:xfrm>
            <a:off x="696337" y="199467"/>
            <a:ext cx="10802500" cy="753254"/>
          </a:xfrm>
        </p:spPr>
        <p:txBody>
          <a:bodyPr>
            <a:normAutofit fontScale="90000"/>
          </a:bodyPr>
          <a:lstStyle/>
          <a:p>
            <a:r>
              <a:rPr lang="it-IT" dirty="0"/>
              <a:t>Ampliare i punti di contatto verso il bisogno: una ipotesi: i Punti Informativi</a:t>
            </a:r>
          </a:p>
        </p:txBody>
      </p:sp>
      <p:sp>
        <p:nvSpPr>
          <p:cNvPr id="3" name="Sottotitolo 2">
            <a:extLst>
              <a:ext uri="{FF2B5EF4-FFF2-40B4-BE49-F238E27FC236}">
                <a16:creationId xmlns:a16="http://schemas.microsoft.com/office/drawing/2014/main" id="{F4C0E852-A37B-43E4-AA49-212956F20500}"/>
              </a:ext>
            </a:extLst>
          </p:cNvPr>
          <p:cNvSpPr>
            <a:spLocks noGrp="1"/>
          </p:cNvSpPr>
          <p:nvPr>
            <p:ph type="subTitle" idx="1"/>
          </p:nvPr>
        </p:nvSpPr>
        <p:spPr>
          <a:xfrm>
            <a:off x="696337" y="1144508"/>
            <a:ext cx="10802500" cy="4999298"/>
          </a:xfrm>
        </p:spPr>
        <p:txBody>
          <a:bodyPr>
            <a:normAutofit fontScale="62500" lnSpcReduction="20000"/>
          </a:bodyPr>
          <a:lstStyle/>
          <a:p>
            <a:r>
              <a:rPr lang="it-IT" sz="2100" dirty="0">
                <a:latin typeface="+mn-lt"/>
              </a:rPr>
              <a:t>I </a:t>
            </a:r>
            <a:r>
              <a:rPr lang="it-IT" sz="2100" b="1" dirty="0">
                <a:latin typeface="+mn-lt"/>
              </a:rPr>
              <a:t>Punti Informativi sono </a:t>
            </a:r>
            <a:r>
              <a:rPr lang="it-IT" sz="2100" dirty="0">
                <a:latin typeface="+mn-lt"/>
              </a:rPr>
              <a:t>promossi dalle Province e sono rivolti ad avere nella rete di contatto di GOL:</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Comuni, </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Sportelli del terzo settore, </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sportelli del partenariato, </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Associazioni</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Sportelli degli ordini professionali</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Sportelli attivati temporaneamente in occasione di eventi, luoghi di aggregazione, luoghi di concentrazione di fasce specifiche (es. giovani probabilmente NEET)</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altri</a:t>
            </a:r>
          </a:p>
          <a:p>
            <a:endParaRPr lang="it-IT" sz="2000" dirty="0">
              <a:ln w="0"/>
              <a:effectLst>
                <a:outerShdw blurRad="38100" dist="19050" dir="2700000" algn="tl" rotWithShape="0">
                  <a:schemeClr val="dk1">
                    <a:alpha val="40000"/>
                  </a:schemeClr>
                </a:outerShdw>
              </a:effectLst>
            </a:endParaRPr>
          </a:p>
          <a:p>
            <a:r>
              <a:rPr lang="it-IT" sz="2000" dirty="0">
                <a:ln w="0"/>
                <a:effectLst>
                  <a:outerShdw blurRad="38100" dist="19050" dir="2700000" algn="tl" rotWithShape="0">
                    <a:schemeClr val="dk1">
                      <a:alpha val="40000"/>
                    </a:schemeClr>
                  </a:outerShdw>
                </a:effectLst>
              </a:rPr>
              <a:t>Questi sportelli sono ingaggiati tramite </a:t>
            </a:r>
            <a:r>
              <a:rPr lang="it-IT" sz="2000" b="1" dirty="0">
                <a:ln w="0"/>
                <a:effectLst>
                  <a:outerShdw blurRad="38100" dist="19050" dir="2700000" algn="tl" rotWithShape="0">
                    <a:schemeClr val="dk1">
                      <a:alpha val="40000"/>
                    </a:schemeClr>
                  </a:outerShdw>
                </a:effectLst>
              </a:rPr>
              <a:t>adesione dei soggett</a:t>
            </a:r>
            <a:r>
              <a:rPr lang="it-IT" sz="2000" dirty="0">
                <a:ln w="0"/>
                <a:effectLst>
                  <a:outerShdw blurRad="38100" dist="19050" dir="2700000" algn="tl" rotWithShape="0">
                    <a:schemeClr val="dk1">
                      <a:alpha val="40000"/>
                    </a:schemeClr>
                  </a:outerShdw>
                </a:effectLst>
              </a:rPr>
              <a:t>i che ne sono responsabili ad un </a:t>
            </a:r>
            <a:r>
              <a:rPr lang="it-IT" sz="2000" b="1" dirty="0">
                <a:ln w="0"/>
                <a:effectLst>
                  <a:outerShdw blurRad="38100" dist="19050" dir="2700000" algn="tl" rotWithShape="0">
                    <a:schemeClr val="dk1">
                      <a:alpha val="40000"/>
                    </a:schemeClr>
                  </a:outerShdw>
                </a:effectLst>
              </a:rPr>
              <a:t>Accordo di rete </a:t>
            </a:r>
            <a:r>
              <a:rPr lang="it-IT" sz="2000" dirty="0">
                <a:ln w="0"/>
                <a:effectLst>
                  <a:outerShdw blurRad="38100" dist="19050" dir="2700000" algn="tl" rotWithShape="0">
                    <a:schemeClr val="dk1">
                      <a:alpha val="40000"/>
                    </a:schemeClr>
                  </a:outerShdw>
                </a:effectLst>
              </a:rPr>
              <a:t>che ha a riferimento l’ambito territoriale del CPI (Valutare se la provincia)</a:t>
            </a:r>
          </a:p>
          <a:p>
            <a:r>
              <a:rPr lang="it-IT" sz="2000" dirty="0">
                <a:ln w="0"/>
                <a:effectLst>
                  <a:outerShdw blurRad="38100" dist="19050" dir="2700000" algn="tl" rotWithShape="0">
                    <a:schemeClr val="dk1">
                      <a:alpha val="40000"/>
                    </a:schemeClr>
                  </a:outerShdw>
                </a:effectLst>
              </a:rPr>
              <a:t>Accordo fissa gli </a:t>
            </a:r>
            <a:r>
              <a:rPr lang="it-IT" sz="2000" b="1" dirty="0">
                <a:ln w="0"/>
                <a:effectLst>
                  <a:outerShdw blurRad="38100" dist="19050" dir="2700000" algn="tl" rotWithShape="0">
                    <a:schemeClr val="dk1">
                      <a:alpha val="40000"/>
                    </a:schemeClr>
                  </a:outerShdw>
                </a:effectLst>
              </a:rPr>
              <a:t>standard</a:t>
            </a:r>
            <a:r>
              <a:rPr lang="it-IT" sz="2000" dirty="0">
                <a:ln w="0"/>
                <a:effectLst>
                  <a:outerShdw blurRad="38100" dist="19050" dir="2700000" algn="tl" rotWithShape="0">
                    <a:schemeClr val="dk1">
                      <a:alpha val="40000"/>
                    </a:schemeClr>
                  </a:outerShdw>
                </a:effectLst>
              </a:rPr>
              <a:t> del Punto Informativo (regolato dalla </a:t>
            </a:r>
            <a:r>
              <a:rPr lang="it-IT" sz="2000" b="1" dirty="0">
                <a:ln w="0"/>
                <a:effectLst>
                  <a:outerShdw blurRad="38100" dist="19050" dir="2700000" algn="tl" rotWithShape="0">
                    <a:schemeClr val="dk1">
                      <a:alpha val="40000"/>
                    </a:schemeClr>
                  </a:outerShdw>
                </a:effectLst>
              </a:rPr>
              <a:t>Carta dei Servizi</a:t>
            </a:r>
            <a:r>
              <a:rPr lang="it-IT" sz="2000" dirty="0">
                <a:ln w="0"/>
                <a:effectLst>
                  <a:outerShdw blurRad="38100" dist="19050" dir="2700000" algn="tl" rotWithShape="0">
                    <a:schemeClr val="dk1">
                      <a:alpha val="40000"/>
                    </a:schemeClr>
                  </a:outerShdw>
                </a:effectLst>
              </a:rPr>
              <a:t>):</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Riconoscibilità</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Utilizzo di materiale di fonte Regionale e/o Provinciale sul Programma e sulle altre iniziative di Politica Attiva</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Orari di apertura al pubblico</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Modalità di Contatto </a:t>
            </a:r>
          </a:p>
          <a:p>
            <a:endParaRPr lang="it-IT" sz="2000" dirty="0">
              <a:ln w="0"/>
              <a:effectLst>
                <a:outerShdw blurRad="38100" dist="19050" dir="2700000" algn="tl" rotWithShape="0">
                  <a:schemeClr val="dk1">
                    <a:alpha val="40000"/>
                  </a:schemeClr>
                </a:outerShdw>
              </a:effectLst>
            </a:endParaRPr>
          </a:p>
          <a:p>
            <a:r>
              <a:rPr lang="it-IT" sz="2000" b="1" dirty="0">
                <a:ln w="0"/>
                <a:effectLst>
                  <a:outerShdw blurRad="38100" dist="19050" dir="2700000" algn="tl" rotWithShape="0">
                    <a:schemeClr val="dk1">
                      <a:alpha val="40000"/>
                    </a:schemeClr>
                  </a:outerShdw>
                </a:effectLst>
              </a:rPr>
              <a:t>Presso lo Sportello </a:t>
            </a:r>
            <a:r>
              <a:rPr lang="it-IT" sz="2000" dirty="0">
                <a:ln w="0"/>
                <a:effectLst>
                  <a:outerShdw blurRad="38100" dist="19050" dir="2700000" algn="tl" rotWithShape="0">
                    <a:schemeClr val="dk1">
                      <a:alpha val="40000"/>
                    </a:schemeClr>
                  </a:outerShdw>
                </a:effectLst>
              </a:rPr>
              <a:t>si possono avere:</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Informazioni sul programma e sulle modalità di adesione</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Essere supportati per aderire</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Essere supportati per ottenere alcune prestazioni amministrative cui si accede anche a distanza</a:t>
            </a:r>
          </a:p>
          <a:p>
            <a:pPr marL="342969" indent="-342969">
              <a:buFont typeface="Arial" panose="020B0604020202020204" pitchFamily="34" charset="0"/>
              <a:buChar char="•"/>
            </a:pPr>
            <a:r>
              <a:rPr lang="it-IT" sz="2000" dirty="0">
                <a:ln w="0"/>
                <a:effectLst>
                  <a:outerShdw blurRad="38100" dist="19050" dir="2700000" algn="tl" rotWithShape="0">
                    <a:schemeClr val="dk1">
                      <a:alpha val="40000"/>
                    </a:schemeClr>
                  </a:outerShdw>
                </a:effectLst>
              </a:rPr>
              <a:t>Essere indirizzati al Centro per l’Impiego o essere informati sugli operatori accreditati presso i quali fare </a:t>
            </a:r>
            <a:r>
              <a:rPr lang="it-IT" sz="2000" dirty="0" err="1">
                <a:ln w="0"/>
                <a:effectLst>
                  <a:outerShdw blurRad="38100" dist="19050" dir="2700000" algn="tl" rotWithShape="0">
                    <a:schemeClr val="dk1">
                      <a:alpha val="40000"/>
                    </a:schemeClr>
                  </a:outerShdw>
                </a:effectLst>
              </a:rPr>
              <a:t>Assessment</a:t>
            </a:r>
            <a:r>
              <a:rPr lang="it-IT" sz="2000" dirty="0">
                <a:ln w="0"/>
                <a:effectLst>
                  <a:outerShdw blurRad="38100" dist="19050" dir="2700000" algn="tl" rotWithShape="0">
                    <a:schemeClr val="dk1">
                      <a:alpha val="40000"/>
                    </a:schemeClr>
                  </a:outerShdw>
                </a:effectLst>
              </a:rPr>
              <a:t> e Patto di Servizio</a:t>
            </a:r>
          </a:p>
          <a:p>
            <a:pPr marL="342969" indent="-342969">
              <a:buFont typeface="Arial" panose="020B0604020202020204" pitchFamily="34" charset="0"/>
              <a:buChar char="•"/>
            </a:pPr>
            <a:endParaRPr lang="it-IT" sz="2000" dirty="0">
              <a:ln w="0"/>
              <a:effectLst>
                <a:outerShdw blurRad="38100" dist="19050" dir="2700000" algn="tl" rotWithShape="0">
                  <a:schemeClr val="dk1">
                    <a:alpha val="40000"/>
                  </a:schemeClr>
                </a:outerShdw>
              </a:effectLst>
            </a:endParaRPr>
          </a:p>
          <a:p>
            <a:r>
              <a:rPr lang="it-IT" sz="2000" b="1" dirty="0">
                <a:ln w="0"/>
                <a:effectLst>
                  <a:outerShdw blurRad="38100" dist="19050" dir="2700000" algn="tl" rotWithShape="0">
                    <a:schemeClr val="dk1">
                      <a:alpha val="40000"/>
                    </a:schemeClr>
                  </a:outerShdw>
                </a:effectLst>
              </a:rPr>
              <a:t>Chi opera </a:t>
            </a:r>
            <a:r>
              <a:rPr lang="it-IT" sz="2000" dirty="0">
                <a:ln w="0"/>
                <a:effectLst>
                  <a:outerShdw blurRad="38100" dist="19050" dir="2700000" algn="tl" rotWithShape="0">
                    <a:schemeClr val="dk1">
                      <a:alpha val="40000"/>
                    </a:schemeClr>
                  </a:outerShdw>
                </a:effectLst>
              </a:rPr>
              <a:t>nei Punti Informativi è identificato nella rete regionale: profilato e loggato sul sistema informativo regionale.</a:t>
            </a:r>
          </a:p>
          <a:p>
            <a:pPr marL="342969" indent="-342969">
              <a:buFont typeface="Arial" panose="020B0604020202020204" pitchFamily="34" charset="0"/>
              <a:buChar char="•"/>
            </a:pPr>
            <a:endParaRPr lang="it-IT" sz="2000" dirty="0">
              <a:ln w="0"/>
              <a:effectLst>
                <a:outerShdw blurRad="38100" dist="19050" dir="2700000" algn="tl" rotWithShape="0">
                  <a:schemeClr val="dk1">
                    <a:alpha val="40000"/>
                  </a:schemeClr>
                </a:outerShdw>
              </a:effectLst>
            </a:endParaRPr>
          </a:p>
          <a:p>
            <a:endParaRPr lang="it-IT" sz="1800" dirty="0">
              <a:latin typeface="+mn-lt"/>
            </a:endParaRPr>
          </a:p>
          <a:p>
            <a:endParaRPr lang="it-IT" sz="1800" dirty="0">
              <a:latin typeface="+mn-lt"/>
            </a:endParaRPr>
          </a:p>
        </p:txBody>
      </p:sp>
    </p:spTree>
    <p:extLst>
      <p:ext uri="{BB962C8B-B14F-4D97-AF65-F5344CB8AC3E}">
        <p14:creationId xmlns:p14="http://schemas.microsoft.com/office/powerpoint/2010/main" val="1471981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A089FB-29EB-4FC8-8F1D-F699451AD3C5}"/>
              </a:ext>
            </a:extLst>
          </p:cNvPr>
          <p:cNvSpPr>
            <a:spLocks noGrp="1"/>
          </p:cNvSpPr>
          <p:nvPr>
            <p:ph type="ctrTitle"/>
          </p:nvPr>
        </p:nvSpPr>
        <p:spPr/>
        <p:txBody>
          <a:bodyPr/>
          <a:lstStyle/>
          <a:p>
            <a:r>
              <a:rPr lang="it-IT" dirty="0"/>
              <a:t>I Patti Territoriali per le Competenze</a:t>
            </a:r>
          </a:p>
        </p:txBody>
      </p:sp>
      <p:sp>
        <p:nvSpPr>
          <p:cNvPr id="3" name="Sottotitolo 2">
            <a:extLst>
              <a:ext uri="{FF2B5EF4-FFF2-40B4-BE49-F238E27FC236}">
                <a16:creationId xmlns:a16="http://schemas.microsoft.com/office/drawing/2014/main" id="{0999E0AA-210F-46D5-9AEC-892B040F37A4}"/>
              </a:ext>
            </a:extLst>
          </p:cNvPr>
          <p:cNvSpPr>
            <a:spLocks noGrp="1"/>
          </p:cNvSpPr>
          <p:nvPr>
            <p:ph type="subTitle" idx="1"/>
          </p:nvPr>
        </p:nvSpPr>
        <p:spPr/>
        <p:txBody>
          <a:bodyPr>
            <a:normAutofit lnSpcReduction="10000"/>
          </a:bodyPr>
          <a:lstStyle/>
          <a:p>
            <a:r>
              <a:rPr lang="it-IT" sz="1800" dirty="0">
                <a:latin typeface="+mj-lt"/>
              </a:rPr>
              <a:t>Sono uno strumento di attivazione delle capacità degli attori del territorio di:</a:t>
            </a:r>
          </a:p>
          <a:p>
            <a:pPr marL="285807" indent="-285807">
              <a:buFont typeface="Arial" panose="020B0604020202020204" pitchFamily="34" charset="0"/>
              <a:buChar char="•"/>
            </a:pPr>
            <a:r>
              <a:rPr lang="it-IT" sz="1800" dirty="0">
                <a:latin typeface="+mj-lt"/>
              </a:rPr>
              <a:t>Anticipare/rilevare i fabbisogni di competenze del sistema delle imprese del territorio</a:t>
            </a:r>
          </a:p>
          <a:p>
            <a:pPr marL="285807" indent="-285807">
              <a:buFont typeface="Arial" panose="020B0604020202020204" pitchFamily="34" charset="0"/>
              <a:buChar char="•"/>
            </a:pPr>
            <a:r>
              <a:rPr lang="it-IT" sz="1800" dirty="0">
                <a:latin typeface="+mj-lt"/>
              </a:rPr>
              <a:t>Anticipare/avere contezza tempestiva delle situazioni di crisi</a:t>
            </a:r>
          </a:p>
          <a:p>
            <a:pPr marL="285807" indent="-285807">
              <a:buFont typeface="Arial" panose="020B0604020202020204" pitchFamily="34" charset="0"/>
              <a:buChar char="•"/>
            </a:pPr>
            <a:r>
              <a:rPr lang="it-IT" sz="1800" dirty="0">
                <a:latin typeface="+mj-lt"/>
              </a:rPr>
              <a:t>Indirizzare l’offerta formativa</a:t>
            </a:r>
          </a:p>
          <a:p>
            <a:pPr marL="285807" indent="-285807">
              <a:buFont typeface="Arial" panose="020B0604020202020204" pitchFamily="34" charset="0"/>
              <a:buChar char="•"/>
            </a:pPr>
            <a:r>
              <a:rPr lang="it-IT" sz="1800" dirty="0">
                <a:latin typeface="+mj-lt"/>
              </a:rPr>
              <a:t>Sollecitare le parti sociali ad attivare progetti per la gestione delle situazioni di crisi (azioni di rete)</a:t>
            </a:r>
          </a:p>
          <a:p>
            <a:pPr marL="285807" indent="-285807">
              <a:buFont typeface="Arial" panose="020B0604020202020204" pitchFamily="34" charset="0"/>
              <a:buChar char="•"/>
            </a:pPr>
            <a:endParaRPr lang="it-IT" sz="1800" dirty="0">
              <a:latin typeface="+mj-lt"/>
            </a:endParaRPr>
          </a:p>
          <a:p>
            <a:pPr marL="285807" indent="-285807">
              <a:buFont typeface="Wingdings" panose="05000000000000000000" pitchFamily="2" charset="2"/>
              <a:buChar char="Ø"/>
            </a:pPr>
            <a:r>
              <a:rPr lang="it-IT" sz="1800" dirty="0">
                <a:latin typeface="+mj-lt"/>
              </a:rPr>
              <a:t>Sono promossi a livello locale (coinvolgimento delle Camere di Commercio ad esempio)</a:t>
            </a:r>
          </a:p>
          <a:p>
            <a:pPr marL="285807" indent="-285807">
              <a:buFont typeface="Wingdings" panose="05000000000000000000" pitchFamily="2" charset="2"/>
              <a:buChar char="Ø"/>
            </a:pPr>
            <a:r>
              <a:rPr lang="it-IT" sz="1800" dirty="0">
                <a:latin typeface="+mj-lt"/>
              </a:rPr>
              <a:t>Vedono il Centro per l’Impiego come animatore che garantisce un flusso informativo permanente anche grazie all’operatività degli Osservatori</a:t>
            </a:r>
          </a:p>
          <a:p>
            <a:pPr marL="285807" indent="-285807">
              <a:buFont typeface="Wingdings" panose="05000000000000000000" pitchFamily="2" charset="2"/>
              <a:buChar char="Ø"/>
            </a:pPr>
            <a:r>
              <a:rPr lang="it-IT" sz="1800" dirty="0">
                <a:latin typeface="+mj-lt"/>
              </a:rPr>
              <a:t>Producono report periodici (semestrali), sulla base di un format definiti, che sono di riferimento per la progettazione dell’offerta formativa di GOL</a:t>
            </a:r>
          </a:p>
          <a:p>
            <a:pPr marL="285807" indent="-285807">
              <a:buFont typeface="Wingdings" panose="05000000000000000000" pitchFamily="2" charset="2"/>
              <a:buChar char="Ø"/>
            </a:pPr>
            <a:r>
              <a:rPr lang="it-IT" sz="1800" dirty="0">
                <a:latin typeface="+mj-lt"/>
              </a:rPr>
              <a:t>Sollecitano le parti ad agire preventivamente sulle situazioni di crisi</a:t>
            </a:r>
          </a:p>
          <a:p>
            <a:pPr marL="285807" indent="-285807">
              <a:buFont typeface="Wingdings" panose="05000000000000000000" pitchFamily="2" charset="2"/>
              <a:buChar char="Ø"/>
            </a:pPr>
            <a:r>
              <a:rPr lang="it-IT" sz="1800" dirty="0">
                <a:latin typeface="+mj-lt"/>
              </a:rPr>
              <a:t>Hanno a disposizione la strumentazione di Skill Gap analisi</a:t>
            </a:r>
          </a:p>
        </p:txBody>
      </p:sp>
    </p:spTree>
    <p:extLst>
      <p:ext uri="{BB962C8B-B14F-4D97-AF65-F5344CB8AC3E}">
        <p14:creationId xmlns:p14="http://schemas.microsoft.com/office/powerpoint/2010/main" val="1269416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4143" y="1522501"/>
            <a:ext cx="6106886" cy="1323439"/>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a:t>
            </a:r>
          </a:p>
        </p:txBody>
      </p:sp>
    </p:spTree>
    <p:extLst>
      <p:ext uri="{BB962C8B-B14F-4D97-AF65-F5344CB8AC3E}">
        <p14:creationId xmlns:p14="http://schemas.microsoft.com/office/powerpoint/2010/main" val="182666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36">
            <a:extLst>
              <a:ext uri="{FF2B5EF4-FFF2-40B4-BE49-F238E27FC236}">
                <a16:creationId xmlns:a16="http://schemas.microsoft.com/office/drawing/2014/main" id="{1CEA93EA-CAE6-3C46-8F54-673EE1C4B8DE}"/>
              </a:ext>
            </a:extLst>
          </p:cNvPr>
          <p:cNvSpPr/>
          <p:nvPr/>
        </p:nvSpPr>
        <p:spPr>
          <a:xfrm>
            <a:off x="4579866" y="1508479"/>
            <a:ext cx="4498424" cy="4795472"/>
          </a:xfrm>
          <a:custGeom>
            <a:avLst/>
            <a:gdLst>
              <a:gd name="connsiteX0" fmla="*/ 4005913 w 4372761"/>
              <a:gd name="connsiteY0" fmla="*/ 0 h 5130155"/>
              <a:gd name="connsiteX1" fmla="*/ 4046367 w 4372761"/>
              <a:gd name="connsiteY1" fmla="*/ 0 h 5130155"/>
              <a:gd name="connsiteX2" fmla="*/ 4194506 w 4372761"/>
              <a:gd name="connsiteY2" fmla="*/ 50145 h 5130155"/>
              <a:gd name="connsiteX3" fmla="*/ 4372668 w 4372761"/>
              <a:gd name="connsiteY3" fmla="*/ 213287 h 5130155"/>
              <a:gd name="connsiteX4" fmla="*/ 4108574 w 4372761"/>
              <a:gd name="connsiteY4" fmla="*/ 382210 h 5130155"/>
              <a:gd name="connsiteX5" fmla="*/ 3542083 w 4372761"/>
              <a:gd name="connsiteY5" fmla="*/ 488792 h 5130155"/>
              <a:gd name="connsiteX6" fmla="*/ 2308301 w 4372761"/>
              <a:gd name="connsiteY6" fmla="*/ 770331 h 5130155"/>
              <a:gd name="connsiteX7" fmla="*/ 342717 w 4372761"/>
              <a:gd name="connsiteY7" fmla="*/ 2777298 h 5130155"/>
              <a:gd name="connsiteX8" fmla="*/ 260062 w 4372761"/>
              <a:gd name="connsiteY8" fmla="*/ 5130155 h 5130155"/>
              <a:gd name="connsiteX9" fmla="*/ 0 w 4372761"/>
              <a:gd name="connsiteY9" fmla="*/ 5130155 h 5130155"/>
              <a:gd name="connsiteX10" fmla="*/ 193535 w 4372761"/>
              <a:gd name="connsiteY10" fmla="*/ 2791375 h 5130155"/>
              <a:gd name="connsiteX11" fmla="*/ 2306285 w 4372761"/>
              <a:gd name="connsiteY11" fmla="*/ 724078 h 5130155"/>
              <a:gd name="connsiteX12" fmla="*/ 3689250 w 4372761"/>
              <a:gd name="connsiteY12" fmla="*/ 430473 h 5130155"/>
              <a:gd name="connsiteX13" fmla="*/ 4183166 w 4372761"/>
              <a:gd name="connsiteY13" fmla="*/ 325902 h 5130155"/>
              <a:gd name="connsiteX14" fmla="*/ 4342428 w 4372761"/>
              <a:gd name="connsiteY14" fmla="*/ 205243 h 5130155"/>
              <a:gd name="connsiteX15" fmla="*/ 4106275 w 4372761"/>
              <a:gd name="connsiteY15" fmla="*/ 28213 h 5130155"/>
              <a:gd name="connsiteX16" fmla="*/ 4005913 w 4372761"/>
              <a:gd name="connsiteY16" fmla="*/ 0 h 5130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72761" h="5130155">
                <a:moveTo>
                  <a:pt x="4005913" y="0"/>
                </a:moveTo>
                <a:lnTo>
                  <a:pt x="4046367" y="0"/>
                </a:lnTo>
                <a:lnTo>
                  <a:pt x="4194506" y="50145"/>
                </a:lnTo>
                <a:cubicBezTo>
                  <a:pt x="4291525" y="91119"/>
                  <a:pt x="4368636" y="144913"/>
                  <a:pt x="4372668" y="213287"/>
                </a:cubicBezTo>
                <a:cubicBezTo>
                  <a:pt x="4376700" y="287693"/>
                  <a:pt x="4249693" y="346012"/>
                  <a:pt x="4108574" y="382210"/>
                </a:cubicBezTo>
                <a:cubicBezTo>
                  <a:pt x="3896896" y="436506"/>
                  <a:pt x="3741665" y="454605"/>
                  <a:pt x="3542083" y="488792"/>
                </a:cubicBezTo>
                <a:cubicBezTo>
                  <a:pt x="3237669" y="539067"/>
                  <a:pt x="3025991" y="575265"/>
                  <a:pt x="2308301" y="770331"/>
                </a:cubicBezTo>
                <a:cubicBezTo>
                  <a:pt x="842681" y="1168507"/>
                  <a:pt x="417309" y="2071441"/>
                  <a:pt x="342717" y="2777298"/>
                </a:cubicBezTo>
                <a:cubicBezTo>
                  <a:pt x="233854" y="3818990"/>
                  <a:pt x="260062" y="5116078"/>
                  <a:pt x="260062" y="5130155"/>
                </a:cubicBezTo>
                <a:cubicBezTo>
                  <a:pt x="260062" y="5130155"/>
                  <a:pt x="260062" y="5130155"/>
                  <a:pt x="0" y="5130155"/>
                </a:cubicBezTo>
                <a:cubicBezTo>
                  <a:pt x="0" y="5116078"/>
                  <a:pt x="56448" y="3696320"/>
                  <a:pt x="193535" y="2791375"/>
                </a:cubicBezTo>
                <a:cubicBezTo>
                  <a:pt x="304414" y="2073452"/>
                  <a:pt x="804378" y="1106166"/>
                  <a:pt x="2306285" y="724078"/>
                </a:cubicBezTo>
                <a:cubicBezTo>
                  <a:pt x="3050183" y="537056"/>
                  <a:pt x="3429188" y="466671"/>
                  <a:pt x="3689250" y="430473"/>
                </a:cubicBezTo>
                <a:cubicBezTo>
                  <a:pt x="3886816" y="402320"/>
                  <a:pt x="4017855" y="382210"/>
                  <a:pt x="4183166" y="325902"/>
                </a:cubicBezTo>
                <a:cubicBezTo>
                  <a:pt x="4287996" y="289704"/>
                  <a:pt x="4344444" y="247473"/>
                  <a:pt x="4342428" y="205243"/>
                </a:cubicBezTo>
                <a:cubicBezTo>
                  <a:pt x="4339404" y="147930"/>
                  <a:pt x="4239991" y="77042"/>
                  <a:pt x="4106275" y="28213"/>
                </a:cubicBezTo>
                <a:lnTo>
                  <a:pt x="400591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sz="2400">
              <a:solidFill>
                <a:prstClr val="white"/>
              </a:solidFill>
              <a:latin typeface="Calibri"/>
            </a:endParaRPr>
          </a:p>
        </p:txBody>
      </p:sp>
      <p:sp>
        <p:nvSpPr>
          <p:cNvPr id="9" name="Freeform: Shape 40">
            <a:extLst>
              <a:ext uri="{FF2B5EF4-FFF2-40B4-BE49-F238E27FC236}">
                <a16:creationId xmlns:a16="http://schemas.microsoft.com/office/drawing/2014/main" id="{63BF0F41-6605-1A4D-84EC-EA523A7CF91C}"/>
              </a:ext>
            </a:extLst>
          </p:cNvPr>
          <p:cNvSpPr/>
          <p:nvPr/>
        </p:nvSpPr>
        <p:spPr>
          <a:xfrm>
            <a:off x="5142320" y="1521087"/>
            <a:ext cx="3969777" cy="4802453"/>
          </a:xfrm>
          <a:custGeom>
            <a:avLst/>
            <a:gdLst>
              <a:gd name="connsiteX0" fmla="*/ 3676705 w 3969777"/>
              <a:gd name="connsiteY0" fmla="*/ 0 h 5117544"/>
              <a:gd name="connsiteX1" fmla="*/ 3718992 w 3969777"/>
              <a:gd name="connsiteY1" fmla="*/ 0 h 5117544"/>
              <a:gd name="connsiteX2" fmla="*/ 3815629 w 3969777"/>
              <a:gd name="connsiteY2" fmla="*/ 39294 h 5117544"/>
              <a:gd name="connsiteX3" fmla="*/ 3969553 w 3969777"/>
              <a:gd name="connsiteY3" fmla="*/ 204698 h 5117544"/>
              <a:gd name="connsiteX4" fmla="*/ 3731738 w 3969777"/>
              <a:gd name="connsiteY4" fmla="*/ 387698 h 5117544"/>
              <a:gd name="connsiteX5" fmla="*/ 3157355 w 3969777"/>
              <a:gd name="connsiteY5" fmla="*/ 500313 h 5117544"/>
              <a:gd name="connsiteX6" fmla="*/ 2006572 w 3969777"/>
              <a:gd name="connsiteY6" fmla="*/ 775819 h 5117544"/>
              <a:gd name="connsiteX7" fmla="*/ 162499 w 3969777"/>
              <a:gd name="connsiteY7" fmla="*/ 2591742 h 5117544"/>
              <a:gd name="connsiteX8" fmla="*/ 337837 w 3969777"/>
              <a:gd name="connsiteY8" fmla="*/ 5117544 h 5117544"/>
              <a:gd name="connsiteX9" fmla="*/ 102038 w 3969777"/>
              <a:gd name="connsiteY9" fmla="*/ 5117544 h 5117544"/>
              <a:gd name="connsiteX10" fmla="*/ 43592 w 3969777"/>
              <a:gd name="connsiteY10" fmla="*/ 2555544 h 5117544"/>
              <a:gd name="connsiteX11" fmla="*/ 2046880 w 3969777"/>
              <a:gd name="connsiteY11" fmla="*/ 725544 h 5117544"/>
              <a:gd name="connsiteX12" fmla="*/ 3316570 w 3969777"/>
              <a:gd name="connsiteY12" fmla="*/ 452049 h 5117544"/>
              <a:gd name="connsiteX13" fmla="*/ 3810338 w 3969777"/>
              <a:gd name="connsiteY13" fmla="*/ 339434 h 5117544"/>
              <a:gd name="connsiteX14" fmla="*/ 3953430 w 3969777"/>
              <a:gd name="connsiteY14" fmla="*/ 194643 h 5117544"/>
              <a:gd name="connsiteX15" fmla="*/ 3737469 w 3969777"/>
              <a:gd name="connsiteY15" fmla="*/ 19592 h 5117544"/>
              <a:gd name="connsiteX16" fmla="*/ 3676705 w 3969777"/>
              <a:gd name="connsiteY16" fmla="*/ 0 h 5117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69777" h="5117544">
                <a:moveTo>
                  <a:pt x="3676705" y="0"/>
                </a:moveTo>
                <a:lnTo>
                  <a:pt x="3718992" y="0"/>
                </a:lnTo>
                <a:lnTo>
                  <a:pt x="3815629" y="39294"/>
                </a:lnTo>
                <a:cubicBezTo>
                  <a:pt x="3900022" y="82027"/>
                  <a:pt x="3966530" y="137330"/>
                  <a:pt x="3969553" y="204698"/>
                </a:cubicBezTo>
                <a:cubicBezTo>
                  <a:pt x="3975599" y="279104"/>
                  <a:pt x="3858707" y="353511"/>
                  <a:pt x="3731738" y="387698"/>
                </a:cubicBezTo>
                <a:cubicBezTo>
                  <a:pt x="3538262" y="441994"/>
                  <a:pt x="3338739" y="468137"/>
                  <a:pt x="3157355" y="500313"/>
                </a:cubicBezTo>
                <a:cubicBezTo>
                  <a:pt x="2883263" y="550588"/>
                  <a:pt x="2613202" y="586786"/>
                  <a:pt x="2006572" y="775819"/>
                </a:cubicBezTo>
                <a:cubicBezTo>
                  <a:pt x="688514" y="1184049"/>
                  <a:pt x="229007" y="1885885"/>
                  <a:pt x="162499" y="2591742"/>
                </a:cubicBezTo>
                <a:cubicBezTo>
                  <a:pt x="63746" y="3633434"/>
                  <a:pt x="335822" y="5103467"/>
                  <a:pt x="337837" y="5117544"/>
                </a:cubicBezTo>
                <a:cubicBezTo>
                  <a:pt x="337837" y="5117544"/>
                  <a:pt x="337837" y="5117544"/>
                  <a:pt x="102038" y="5117544"/>
                </a:cubicBezTo>
                <a:cubicBezTo>
                  <a:pt x="102038" y="5103467"/>
                  <a:pt x="-81362" y="3458478"/>
                  <a:pt x="43592" y="2555544"/>
                </a:cubicBezTo>
                <a:cubicBezTo>
                  <a:pt x="142345" y="1835610"/>
                  <a:pt x="690529" y="1107632"/>
                  <a:pt x="2046880" y="725544"/>
                </a:cubicBezTo>
                <a:cubicBezTo>
                  <a:pt x="2718002" y="538522"/>
                  <a:pt x="3082786" y="490258"/>
                  <a:pt x="3316570" y="452049"/>
                </a:cubicBezTo>
                <a:cubicBezTo>
                  <a:pt x="3495939" y="423895"/>
                  <a:pt x="3661200" y="395742"/>
                  <a:pt x="3810338" y="339434"/>
                </a:cubicBezTo>
                <a:cubicBezTo>
                  <a:pt x="3905061" y="303236"/>
                  <a:pt x="3953430" y="258994"/>
                  <a:pt x="3953430" y="194643"/>
                </a:cubicBezTo>
                <a:cubicBezTo>
                  <a:pt x="3953430" y="138838"/>
                  <a:pt x="3860471" y="69458"/>
                  <a:pt x="3737469" y="19592"/>
                </a:cubicBezTo>
                <a:lnTo>
                  <a:pt x="367670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987"/>
            <a:endParaRPr lang="en-IN" sz="2400">
              <a:solidFill>
                <a:prstClr val="white"/>
              </a:solidFill>
              <a:latin typeface="Calibri"/>
            </a:endParaRPr>
          </a:p>
        </p:txBody>
      </p:sp>
      <p:sp>
        <p:nvSpPr>
          <p:cNvPr id="10" name="Freeform 7">
            <a:extLst>
              <a:ext uri="{FF2B5EF4-FFF2-40B4-BE49-F238E27FC236}">
                <a16:creationId xmlns:a16="http://schemas.microsoft.com/office/drawing/2014/main" id="{59E074D9-E7C9-D64E-AAE5-FF924B40AA5C}"/>
              </a:ext>
            </a:extLst>
          </p:cNvPr>
          <p:cNvSpPr>
            <a:spLocks/>
          </p:cNvSpPr>
          <p:nvPr/>
        </p:nvSpPr>
        <p:spPr bwMode="auto">
          <a:xfrm>
            <a:off x="7266003" y="1598826"/>
            <a:ext cx="2150672" cy="4770687"/>
          </a:xfrm>
          <a:custGeom>
            <a:avLst/>
            <a:gdLst>
              <a:gd name="T0" fmla="*/ 1414 w 1434"/>
              <a:gd name="T1" fmla="*/ 2527 h 2527"/>
              <a:gd name="T2" fmla="*/ 153 w 1434"/>
              <a:gd name="T3" fmla="*/ 1187 h 2527"/>
              <a:gd name="T4" fmla="*/ 739 w 1434"/>
              <a:gd name="T5" fmla="*/ 374 h 2527"/>
              <a:gd name="T6" fmla="*/ 1212 w 1434"/>
              <a:gd name="T7" fmla="*/ 0 h 2527"/>
              <a:gd name="connsiteX0" fmla="*/ 9291 w 9291"/>
              <a:gd name="connsiteY0" fmla="*/ 10000 h 10000"/>
              <a:gd name="connsiteX1" fmla="*/ 497 w 9291"/>
              <a:gd name="connsiteY1" fmla="*/ 4697 h 10000"/>
              <a:gd name="connsiteX2" fmla="*/ 4583 w 9291"/>
              <a:gd name="connsiteY2" fmla="*/ 1480 h 10000"/>
              <a:gd name="connsiteX3" fmla="*/ 7882 w 9291"/>
              <a:gd name="connsiteY3" fmla="*/ 0 h 10000"/>
              <a:gd name="connsiteX0" fmla="*/ 10000 w 10000"/>
              <a:gd name="connsiteY0" fmla="*/ 9932 h 9932"/>
              <a:gd name="connsiteX1" fmla="*/ 535 w 10000"/>
              <a:gd name="connsiteY1" fmla="*/ 4629 h 9932"/>
              <a:gd name="connsiteX2" fmla="*/ 4933 w 10000"/>
              <a:gd name="connsiteY2" fmla="*/ 1412 h 9932"/>
              <a:gd name="connsiteX3" fmla="*/ 8483 w 10000"/>
              <a:gd name="connsiteY3" fmla="*/ 0 h 9932"/>
              <a:gd name="connsiteX0" fmla="*/ 9216 w 9216"/>
              <a:gd name="connsiteY0" fmla="*/ 10000 h 10000"/>
              <a:gd name="connsiteX1" fmla="*/ 814 w 9216"/>
              <a:gd name="connsiteY1" fmla="*/ 5150 h 10000"/>
              <a:gd name="connsiteX2" fmla="*/ 4149 w 9216"/>
              <a:gd name="connsiteY2" fmla="*/ 1422 h 10000"/>
              <a:gd name="connsiteX3" fmla="*/ 7699 w 9216"/>
              <a:gd name="connsiteY3" fmla="*/ 0 h 10000"/>
              <a:gd name="connsiteX0" fmla="*/ 9977 w 9977"/>
              <a:gd name="connsiteY0" fmla="*/ 10000 h 10000"/>
              <a:gd name="connsiteX1" fmla="*/ 860 w 9977"/>
              <a:gd name="connsiteY1" fmla="*/ 5150 h 10000"/>
              <a:gd name="connsiteX2" fmla="*/ 4479 w 9977"/>
              <a:gd name="connsiteY2" fmla="*/ 1422 h 10000"/>
              <a:gd name="connsiteX3" fmla="*/ 8331 w 9977"/>
              <a:gd name="connsiteY3" fmla="*/ 0 h 10000"/>
              <a:gd name="connsiteX0" fmla="*/ 10069 w 10069"/>
              <a:gd name="connsiteY0" fmla="*/ 10000 h 10000"/>
              <a:gd name="connsiteX1" fmla="*/ 931 w 10069"/>
              <a:gd name="connsiteY1" fmla="*/ 5150 h 10000"/>
              <a:gd name="connsiteX2" fmla="*/ 4558 w 10069"/>
              <a:gd name="connsiteY2" fmla="*/ 1422 h 10000"/>
              <a:gd name="connsiteX3" fmla="*/ 8419 w 10069"/>
              <a:gd name="connsiteY3" fmla="*/ 0 h 10000"/>
            </a:gdLst>
            <a:ahLst/>
            <a:cxnLst>
              <a:cxn ang="0">
                <a:pos x="connsiteX0" y="connsiteY0"/>
              </a:cxn>
              <a:cxn ang="0">
                <a:pos x="connsiteX1" y="connsiteY1"/>
              </a:cxn>
              <a:cxn ang="0">
                <a:pos x="connsiteX2" y="connsiteY2"/>
              </a:cxn>
              <a:cxn ang="0">
                <a:pos x="connsiteX3" y="connsiteY3"/>
              </a:cxn>
            </a:cxnLst>
            <a:rect l="l" t="t" r="r" b="b"/>
            <a:pathLst>
              <a:path w="10069" h="10000">
                <a:moveTo>
                  <a:pt x="10069" y="10000"/>
                </a:moveTo>
                <a:cubicBezTo>
                  <a:pt x="10069" y="10000"/>
                  <a:pt x="2286" y="6206"/>
                  <a:pt x="931" y="5150"/>
                </a:cubicBezTo>
                <a:cubicBezTo>
                  <a:pt x="-424" y="4094"/>
                  <a:pt x="-1066" y="1912"/>
                  <a:pt x="4558" y="1422"/>
                </a:cubicBezTo>
                <a:cubicBezTo>
                  <a:pt x="10191" y="931"/>
                  <a:pt x="9469" y="278"/>
                  <a:pt x="8419" y="0"/>
                </a:cubicBezTo>
              </a:path>
            </a:pathLst>
          </a:custGeom>
          <a:noFill/>
          <a:ln w="7938" cap="flat">
            <a:solidFill>
              <a:srgbClr val="005A8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8987"/>
            <a:endParaRPr lang="en-IN" sz="2400">
              <a:solidFill>
                <a:prstClr val="black"/>
              </a:solidFill>
              <a:latin typeface="Calibri"/>
            </a:endParaRPr>
          </a:p>
        </p:txBody>
      </p:sp>
      <p:sp>
        <p:nvSpPr>
          <p:cNvPr id="11" name="Freeform 8">
            <a:extLst>
              <a:ext uri="{FF2B5EF4-FFF2-40B4-BE49-F238E27FC236}">
                <a16:creationId xmlns:a16="http://schemas.microsoft.com/office/drawing/2014/main" id="{DED63D49-2DAF-AB44-B1BF-4EDCDA5CB06C}"/>
              </a:ext>
            </a:extLst>
          </p:cNvPr>
          <p:cNvSpPr>
            <a:spLocks/>
          </p:cNvSpPr>
          <p:nvPr/>
        </p:nvSpPr>
        <p:spPr bwMode="auto">
          <a:xfrm>
            <a:off x="3169185" y="1617482"/>
            <a:ext cx="5825650" cy="4703671"/>
          </a:xfrm>
          <a:custGeom>
            <a:avLst/>
            <a:gdLst>
              <a:gd name="T0" fmla="*/ 0 w 3114"/>
              <a:gd name="T1" fmla="*/ 2429 h 2429"/>
              <a:gd name="T2" fmla="*/ 1010 w 3114"/>
              <a:gd name="T3" fmla="*/ 611 h 2429"/>
              <a:gd name="T4" fmla="*/ 2564 w 3114"/>
              <a:gd name="T5" fmla="*/ 67 h 2429"/>
              <a:gd name="T6" fmla="*/ 3114 w 3114"/>
              <a:gd name="T7" fmla="*/ 0 h 2429"/>
              <a:gd name="connsiteX0" fmla="*/ 0 w 8709"/>
              <a:gd name="connsiteY0" fmla="*/ 10659 h 10659"/>
              <a:gd name="connsiteX1" fmla="*/ 3243 w 8709"/>
              <a:gd name="connsiteY1" fmla="*/ 3174 h 10659"/>
              <a:gd name="connsiteX2" fmla="*/ 8234 w 8709"/>
              <a:gd name="connsiteY2" fmla="*/ 935 h 10659"/>
              <a:gd name="connsiteX3" fmla="*/ 8709 w 8709"/>
              <a:gd name="connsiteY3" fmla="*/ 0 h 10659"/>
              <a:gd name="connsiteX0" fmla="*/ 0 w 11479"/>
              <a:gd name="connsiteY0" fmla="*/ 10000 h 10000"/>
              <a:gd name="connsiteX1" fmla="*/ 3724 w 11479"/>
              <a:gd name="connsiteY1" fmla="*/ 2978 h 10000"/>
              <a:gd name="connsiteX2" fmla="*/ 9455 w 11479"/>
              <a:gd name="connsiteY2" fmla="*/ 877 h 10000"/>
              <a:gd name="connsiteX3" fmla="*/ 10000 w 11479"/>
              <a:gd name="connsiteY3" fmla="*/ 0 h 10000"/>
              <a:gd name="connsiteX0" fmla="*/ 0 w 11395"/>
              <a:gd name="connsiteY0" fmla="*/ 9977 h 9977"/>
              <a:gd name="connsiteX1" fmla="*/ 3724 w 11395"/>
              <a:gd name="connsiteY1" fmla="*/ 2955 h 9977"/>
              <a:gd name="connsiteX2" fmla="*/ 9455 w 11395"/>
              <a:gd name="connsiteY2" fmla="*/ 854 h 9977"/>
              <a:gd name="connsiteX3" fmla="*/ 9885 w 11395"/>
              <a:gd name="connsiteY3" fmla="*/ 0 h 9977"/>
              <a:gd name="connsiteX0" fmla="*/ 0 w 9651"/>
              <a:gd name="connsiteY0" fmla="*/ 10000 h 10000"/>
              <a:gd name="connsiteX1" fmla="*/ 3268 w 9651"/>
              <a:gd name="connsiteY1" fmla="*/ 2962 h 10000"/>
              <a:gd name="connsiteX2" fmla="*/ 8297 w 9651"/>
              <a:gd name="connsiteY2" fmla="*/ 856 h 10000"/>
              <a:gd name="connsiteX3" fmla="*/ 8675 w 9651"/>
              <a:gd name="connsiteY3" fmla="*/ 0 h 10000"/>
              <a:gd name="connsiteX0" fmla="*/ 0 w 10662"/>
              <a:gd name="connsiteY0" fmla="*/ 9871 h 9871"/>
              <a:gd name="connsiteX1" fmla="*/ 3386 w 10662"/>
              <a:gd name="connsiteY1" fmla="*/ 2833 h 9871"/>
              <a:gd name="connsiteX2" fmla="*/ 8597 w 10662"/>
              <a:gd name="connsiteY2" fmla="*/ 727 h 9871"/>
              <a:gd name="connsiteX3" fmla="*/ 9849 w 10662"/>
              <a:gd name="connsiteY3" fmla="*/ 0 h 9871"/>
              <a:gd name="connsiteX0" fmla="*/ 0 w 9713"/>
              <a:gd name="connsiteY0" fmla="*/ 10000 h 10000"/>
              <a:gd name="connsiteX1" fmla="*/ 3176 w 9713"/>
              <a:gd name="connsiteY1" fmla="*/ 2870 h 10000"/>
              <a:gd name="connsiteX2" fmla="*/ 8063 w 9713"/>
              <a:gd name="connsiteY2" fmla="*/ 737 h 10000"/>
              <a:gd name="connsiteX3" fmla="*/ 9237 w 9713"/>
              <a:gd name="connsiteY3" fmla="*/ 0 h 10000"/>
              <a:gd name="connsiteX0" fmla="*/ 0 w 10000"/>
              <a:gd name="connsiteY0" fmla="*/ 10000 h 10000"/>
              <a:gd name="connsiteX1" fmla="*/ 3270 w 10000"/>
              <a:gd name="connsiteY1" fmla="*/ 2870 h 10000"/>
              <a:gd name="connsiteX2" fmla="*/ 8301 w 10000"/>
              <a:gd name="connsiteY2" fmla="*/ 737 h 10000"/>
              <a:gd name="connsiteX3" fmla="*/ 9510 w 10000"/>
              <a:gd name="connsiteY3" fmla="*/ 0 h 10000"/>
              <a:gd name="connsiteX0" fmla="*/ 0 w 10177"/>
              <a:gd name="connsiteY0" fmla="*/ 9915 h 9915"/>
              <a:gd name="connsiteX1" fmla="*/ 3270 w 10177"/>
              <a:gd name="connsiteY1" fmla="*/ 2785 h 9915"/>
              <a:gd name="connsiteX2" fmla="*/ 8301 w 10177"/>
              <a:gd name="connsiteY2" fmla="*/ 652 h 9915"/>
              <a:gd name="connsiteX3" fmla="*/ 9719 w 10177"/>
              <a:gd name="connsiteY3" fmla="*/ 0 h 9915"/>
              <a:gd name="connsiteX0" fmla="*/ 0 w 9832"/>
              <a:gd name="connsiteY0" fmla="*/ 10000 h 10000"/>
              <a:gd name="connsiteX1" fmla="*/ 3213 w 9832"/>
              <a:gd name="connsiteY1" fmla="*/ 2809 h 10000"/>
              <a:gd name="connsiteX2" fmla="*/ 8157 w 9832"/>
              <a:gd name="connsiteY2" fmla="*/ 658 h 10000"/>
              <a:gd name="connsiteX3" fmla="*/ 9550 w 9832"/>
              <a:gd name="connsiteY3" fmla="*/ 0 h 10000"/>
              <a:gd name="connsiteX0" fmla="*/ 0 w 10152"/>
              <a:gd name="connsiteY0" fmla="*/ 9946 h 9946"/>
              <a:gd name="connsiteX1" fmla="*/ 3268 w 10152"/>
              <a:gd name="connsiteY1" fmla="*/ 2755 h 9946"/>
              <a:gd name="connsiteX2" fmla="*/ 8296 w 10152"/>
              <a:gd name="connsiteY2" fmla="*/ 604 h 9946"/>
              <a:gd name="connsiteX3" fmla="*/ 9884 w 10152"/>
              <a:gd name="connsiteY3" fmla="*/ 0 h 9946"/>
              <a:gd name="connsiteX0" fmla="*/ 0 w 10032"/>
              <a:gd name="connsiteY0" fmla="*/ 10000 h 10000"/>
              <a:gd name="connsiteX1" fmla="*/ 3219 w 10032"/>
              <a:gd name="connsiteY1" fmla="*/ 2770 h 10000"/>
              <a:gd name="connsiteX2" fmla="*/ 8172 w 10032"/>
              <a:gd name="connsiteY2" fmla="*/ 607 h 10000"/>
              <a:gd name="connsiteX3" fmla="*/ 9736 w 10032"/>
              <a:gd name="connsiteY3" fmla="*/ 0 h 10000"/>
              <a:gd name="connsiteX0" fmla="*/ 0 w 10066"/>
              <a:gd name="connsiteY0" fmla="*/ 10000 h 10000"/>
              <a:gd name="connsiteX1" fmla="*/ 3219 w 10066"/>
              <a:gd name="connsiteY1" fmla="*/ 2770 h 10000"/>
              <a:gd name="connsiteX2" fmla="*/ 8172 w 10066"/>
              <a:gd name="connsiteY2" fmla="*/ 607 h 10000"/>
              <a:gd name="connsiteX3" fmla="*/ 9736 w 10066"/>
              <a:gd name="connsiteY3" fmla="*/ 0 h 10000"/>
              <a:gd name="connsiteX0" fmla="*/ 0 w 9831"/>
              <a:gd name="connsiteY0" fmla="*/ 10000 h 10000"/>
              <a:gd name="connsiteX1" fmla="*/ 3219 w 9831"/>
              <a:gd name="connsiteY1" fmla="*/ 2770 h 10000"/>
              <a:gd name="connsiteX2" fmla="*/ 8172 w 9831"/>
              <a:gd name="connsiteY2" fmla="*/ 607 h 10000"/>
              <a:gd name="connsiteX3" fmla="*/ 9736 w 9831"/>
              <a:gd name="connsiteY3" fmla="*/ 0 h 10000"/>
              <a:gd name="connsiteX0" fmla="*/ 0 w 10197"/>
              <a:gd name="connsiteY0" fmla="*/ 9955 h 9955"/>
              <a:gd name="connsiteX1" fmla="*/ 3274 w 10197"/>
              <a:gd name="connsiteY1" fmla="*/ 2725 h 9955"/>
              <a:gd name="connsiteX2" fmla="*/ 8312 w 10197"/>
              <a:gd name="connsiteY2" fmla="*/ 562 h 9955"/>
              <a:gd name="connsiteX3" fmla="*/ 10110 w 10197"/>
              <a:gd name="connsiteY3" fmla="*/ 0 h 9955"/>
              <a:gd name="connsiteX0" fmla="*/ 0 w 10007"/>
              <a:gd name="connsiteY0" fmla="*/ 10000 h 10000"/>
              <a:gd name="connsiteX1" fmla="*/ 3211 w 10007"/>
              <a:gd name="connsiteY1" fmla="*/ 2737 h 10000"/>
              <a:gd name="connsiteX2" fmla="*/ 8151 w 10007"/>
              <a:gd name="connsiteY2" fmla="*/ 565 h 10000"/>
              <a:gd name="connsiteX3" fmla="*/ 9915 w 10007"/>
              <a:gd name="connsiteY3" fmla="*/ 0 h 10000"/>
              <a:gd name="connsiteX0" fmla="*/ 0 w 10007"/>
              <a:gd name="connsiteY0" fmla="*/ 10000 h 10000"/>
              <a:gd name="connsiteX1" fmla="*/ 3211 w 10007"/>
              <a:gd name="connsiteY1" fmla="*/ 2737 h 10000"/>
              <a:gd name="connsiteX2" fmla="*/ 8151 w 10007"/>
              <a:gd name="connsiteY2" fmla="*/ 565 h 10000"/>
              <a:gd name="connsiteX3" fmla="*/ 9915 w 10007"/>
              <a:gd name="connsiteY3" fmla="*/ 0 h 10000"/>
              <a:gd name="connsiteX0" fmla="*/ 0 w 9495"/>
              <a:gd name="connsiteY0" fmla="*/ 10155 h 10155"/>
              <a:gd name="connsiteX1" fmla="*/ 2699 w 9495"/>
              <a:gd name="connsiteY1" fmla="*/ 2737 h 10155"/>
              <a:gd name="connsiteX2" fmla="*/ 7639 w 9495"/>
              <a:gd name="connsiteY2" fmla="*/ 565 h 10155"/>
              <a:gd name="connsiteX3" fmla="*/ 9403 w 9495"/>
              <a:gd name="connsiteY3" fmla="*/ 0 h 10155"/>
              <a:gd name="connsiteX0" fmla="*/ 0 w 10000"/>
              <a:gd name="connsiteY0" fmla="*/ 10000 h 10000"/>
              <a:gd name="connsiteX1" fmla="*/ 2843 w 10000"/>
              <a:gd name="connsiteY1" fmla="*/ 2695 h 10000"/>
              <a:gd name="connsiteX2" fmla="*/ 8045 w 10000"/>
              <a:gd name="connsiteY2" fmla="*/ 556 h 10000"/>
              <a:gd name="connsiteX3" fmla="*/ 9903 w 10000"/>
              <a:gd name="connsiteY3" fmla="*/ 0 h 10000"/>
              <a:gd name="connsiteX0" fmla="*/ 0 w 10000"/>
              <a:gd name="connsiteY0" fmla="*/ 10000 h 10000"/>
              <a:gd name="connsiteX1" fmla="*/ 2519 w 10000"/>
              <a:gd name="connsiteY1" fmla="*/ 3152 h 10000"/>
              <a:gd name="connsiteX2" fmla="*/ 8045 w 10000"/>
              <a:gd name="connsiteY2" fmla="*/ 556 h 10000"/>
              <a:gd name="connsiteX3" fmla="*/ 9903 w 10000"/>
              <a:gd name="connsiteY3" fmla="*/ 0 h 10000"/>
              <a:gd name="connsiteX0" fmla="*/ 0 w 10000"/>
              <a:gd name="connsiteY0" fmla="*/ 10000 h 10000"/>
              <a:gd name="connsiteX1" fmla="*/ 2519 w 10000"/>
              <a:gd name="connsiteY1" fmla="*/ 3152 h 10000"/>
              <a:gd name="connsiteX2" fmla="*/ 8045 w 10000"/>
              <a:gd name="connsiteY2" fmla="*/ 556 h 10000"/>
              <a:gd name="connsiteX3" fmla="*/ 9903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0" y="10000"/>
                </a:moveTo>
                <a:cubicBezTo>
                  <a:pt x="166" y="6909"/>
                  <a:pt x="1124" y="4679"/>
                  <a:pt x="2519" y="3152"/>
                </a:cubicBezTo>
                <a:cubicBezTo>
                  <a:pt x="4420" y="1071"/>
                  <a:pt x="6848" y="707"/>
                  <a:pt x="8045" y="556"/>
                </a:cubicBezTo>
                <a:cubicBezTo>
                  <a:pt x="8799" y="461"/>
                  <a:pt x="10413" y="382"/>
                  <a:pt x="9903" y="0"/>
                </a:cubicBezTo>
              </a:path>
            </a:pathLst>
          </a:custGeom>
          <a:noFill/>
          <a:ln w="7938" cap="flat">
            <a:solidFill>
              <a:srgbClr val="005A8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8987"/>
            <a:endParaRPr lang="en-IN" sz="2400">
              <a:solidFill>
                <a:prstClr val="black"/>
              </a:solidFill>
              <a:latin typeface="Calibri"/>
            </a:endParaRPr>
          </a:p>
        </p:txBody>
      </p:sp>
      <p:sp>
        <p:nvSpPr>
          <p:cNvPr id="12" name="Google Shape;1438;p52">
            <a:extLst>
              <a:ext uri="{FF2B5EF4-FFF2-40B4-BE49-F238E27FC236}">
                <a16:creationId xmlns:a16="http://schemas.microsoft.com/office/drawing/2014/main" id="{7AC5C248-0F5B-5D46-B73E-1A8E642EAD99}"/>
              </a:ext>
            </a:extLst>
          </p:cNvPr>
          <p:cNvSpPr/>
          <p:nvPr/>
        </p:nvSpPr>
        <p:spPr>
          <a:xfrm>
            <a:off x="4674090" y="5443466"/>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1</a:t>
            </a:r>
            <a:endParaRPr>
              <a:solidFill>
                <a:schemeClr val="bg1"/>
              </a:solidFill>
            </a:endParaRPr>
          </a:p>
        </p:txBody>
      </p:sp>
      <p:sp>
        <p:nvSpPr>
          <p:cNvPr id="13" name="Google Shape;1438;p52">
            <a:extLst>
              <a:ext uri="{FF2B5EF4-FFF2-40B4-BE49-F238E27FC236}">
                <a16:creationId xmlns:a16="http://schemas.microsoft.com/office/drawing/2014/main" id="{65B9C00F-985C-FB44-83A5-FE542898B51E}"/>
              </a:ext>
            </a:extLst>
          </p:cNvPr>
          <p:cNvSpPr/>
          <p:nvPr/>
        </p:nvSpPr>
        <p:spPr>
          <a:xfrm>
            <a:off x="4737365" y="4502994"/>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2</a:t>
            </a:r>
            <a:endParaRPr>
              <a:solidFill>
                <a:schemeClr val="bg1"/>
              </a:solidFill>
            </a:endParaRPr>
          </a:p>
        </p:txBody>
      </p:sp>
      <p:sp>
        <p:nvSpPr>
          <p:cNvPr id="14" name="Google Shape;1438;p52">
            <a:extLst>
              <a:ext uri="{FF2B5EF4-FFF2-40B4-BE49-F238E27FC236}">
                <a16:creationId xmlns:a16="http://schemas.microsoft.com/office/drawing/2014/main" id="{45F2BDBD-4BE5-8141-B0AA-9F6DB3DF9177}"/>
              </a:ext>
            </a:extLst>
          </p:cNvPr>
          <p:cNvSpPr/>
          <p:nvPr/>
        </p:nvSpPr>
        <p:spPr>
          <a:xfrm>
            <a:off x="4819127" y="3562522"/>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3</a:t>
            </a:r>
            <a:endParaRPr>
              <a:solidFill>
                <a:schemeClr val="bg1"/>
              </a:solidFill>
            </a:endParaRPr>
          </a:p>
        </p:txBody>
      </p:sp>
      <p:sp>
        <p:nvSpPr>
          <p:cNvPr id="15" name="Google Shape;1438;p52">
            <a:extLst>
              <a:ext uri="{FF2B5EF4-FFF2-40B4-BE49-F238E27FC236}">
                <a16:creationId xmlns:a16="http://schemas.microsoft.com/office/drawing/2014/main" id="{C73E07DA-0A75-0440-9FE1-FECBA02E18D0}"/>
              </a:ext>
            </a:extLst>
          </p:cNvPr>
          <p:cNvSpPr/>
          <p:nvPr/>
        </p:nvSpPr>
        <p:spPr>
          <a:xfrm>
            <a:off x="7817692" y="1684153"/>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6</a:t>
            </a:r>
            <a:endParaRPr>
              <a:solidFill>
                <a:schemeClr val="bg1"/>
              </a:solidFill>
            </a:endParaRPr>
          </a:p>
        </p:txBody>
      </p:sp>
      <p:cxnSp>
        <p:nvCxnSpPr>
          <p:cNvPr id="20" name="Connettore 1 19">
            <a:extLst>
              <a:ext uri="{FF2B5EF4-FFF2-40B4-BE49-F238E27FC236}">
                <a16:creationId xmlns:a16="http://schemas.microsoft.com/office/drawing/2014/main" id="{3E76F111-A86D-D14B-9986-5D9F35BC9A58}"/>
              </a:ext>
            </a:extLst>
          </p:cNvPr>
          <p:cNvCxnSpPr>
            <a:cxnSpLocks/>
            <a:endCxn id="14" idx="2"/>
          </p:cNvCxnSpPr>
          <p:nvPr/>
        </p:nvCxnSpPr>
        <p:spPr>
          <a:xfrm>
            <a:off x="3531802" y="3838808"/>
            <a:ext cx="1287325" cy="0"/>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Connettore 1 20">
            <a:extLst>
              <a:ext uri="{FF2B5EF4-FFF2-40B4-BE49-F238E27FC236}">
                <a16:creationId xmlns:a16="http://schemas.microsoft.com/office/drawing/2014/main" id="{DFAEFD95-5AF0-2344-822C-66CD74D1EE56}"/>
              </a:ext>
            </a:extLst>
          </p:cNvPr>
          <p:cNvCxnSpPr>
            <a:cxnSpLocks/>
            <a:stCxn id="13" idx="6"/>
          </p:cNvCxnSpPr>
          <p:nvPr/>
        </p:nvCxnSpPr>
        <p:spPr>
          <a:xfrm>
            <a:off x="5306979" y="4779280"/>
            <a:ext cx="2862944" cy="13949"/>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Connettore 1 21">
            <a:extLst>
              <a:ext uri="{FF2B5EF4-FFF2-40B4-BE49-F238E27FC236}">
                <a16:creationId xmlns:a16="http://schemas.microsoft.com/office/drawing/2014/main" id="{24C3814A-9371-EE46-BFD9-E10FC378810F}"/>
              </a:ext>
            </a:extLst>
          </p:cNvPr>
          <p:cNvCxnSpPr>
            <a:cxnSpLocks/>
            <a:endCxn id="12" idx="2"/>
          </p:cNvCxnSpPr>
          <p:nvPr/>
        </p:nvCxnSpPr>
        <p:spPr>
          <a:xfrm>
            <a:off x="2864607" y="5719752"/>
            <a:ext cx="1809483" cy="0"/>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Connettore 1 22">
            <a:extLst>
              <a:ext uri="{FF2B5EF4-FFF2-40B4-BE49-F238E27FC236}">
                <a16:creationId xmlns:a16="http://schemas.microsoft.com/office/drawing/2014/main" id="{94EC537D-F93B-9242-9AB9-6EE8D6CDFB08}"/>
              </a:ext>
            </a:extLst>
          </p:cNvPr>
          <p:cNvCxnSpPr>
            <a:cxnSpLocks/>
          </p:cNvCxnSpPr>
          <p:nvPr/>
        </p:nvCxnSpPr>
        <p:spPr>
          <a:xfrm>
            <a:off x="8433801" y="1956246"/>
            <a:ext cx="1320652" cy="0"/>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3" name="Google Shape;1438;p52">
            <a:extLst>
              <a:ext uri="{FF2B5EF4-FFF2-40B4-BE49-F238E27FC236}">
                <a16:creationId xmlns:a16="http://schemas.microsoft.com/office/drawing/2014/main" id="{EA5A4503-AC5E-4DB2-BF7B-6EB73C0F3B54}"/>
              </a:ext>
            </a:extLst>
          </p:cNvPr>
          <p:cNvSpPr/>
          <p:nvPr/>
        </p:nvSpPr>
        <p:spPr>
          <a:xfrm>
            <a:off x="6210898" y="2085907"/>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5</a:t>
            </a:r>
            <a:endParaRPr>
              <a:solidFill>
                <a:schemeClr val="bg1"/>
              </a:solidFill>
            </a:endParaRPr>
          </a:p>
        </p:txBody>
      </p:sp>
      <p:cxnSp>
        <p:nvCxnSpPr>
          <p:cNvPr id="84" name="Connettore 1 19">
            <a:extLst>
              <a:ext uri="{FF2B5EF4-FFF2-40B4-BE49-F238E27FC236}">
                <a16:creationId xmlns:a16="http://schemas.microsoft.com/office/drawing/2014/main" id="{C19E60C3-E46C-41B2-AB27-95DBD266588F}"/>
              </a:ext>
            </a:extLst>
          </p:cNvPr>
          <p:cNvCxnSpPr>
            <a:cxnSpLocks/>
          </p:cNvCxnSpPr>
          <p:nvPr/>
        </p:nvCxnSpPr>
        <p:spPr>
          <a:xfrm>
            <a:off x="5846201" y="3014677"/>
            <a:ext cx="1714175" cy="178475"/>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5" name="Google Shape;1438;p52">
            <a:extLst>
              <a:ext uri="{FF2B5EF4-FFF2-40B4-BE49-F238E27FC236}">
                <a16:creationId xmlns:a16="http://schemas.microsoft.com/office/drawing/2014/main" id="{424C78F4-4CB5-4F70-97C6-F2943E5830BF}"/>
              </a:ext>
            </a:extLst>
          </p:cNvPr>
          <p:cNvSpPr/>
          <p:nvPr/>
        </p:nvSpPr>
        <p:spPr>
          <a:xfrm>
            <a:off x="5276587" y="2715986"/>
            <a:ext cx="569614" cy="552572"/>
          </a:xfrm>
          <a:prstGeom prst="ellipse">
            <a:avLst/>
          </a:prstGeom>
          <a:solidFill>
            <a:schemeClr val="tx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t-IT">
                <a:solidFill>
                  <a:schemeClr val="bg1"/>
                </a:solidFill>
              </a:rPr>
              <a:t>4</a:t>
            </a:r>
            <a:endParaRPr>
              <a:solidFill>
                <a:schemeClr val="bg1"/>
              </a:solidFill>
            </a:endParaRPr>
          </a:p>
        </p:txBody>
      </p:sp>
      <p:cxnSp>
        <p:nvCxnSpPr>
          <p:cNvPr id="86" name="Connettore 1 22">
            <a:extLst>
              <a:ext uri="{FF2B5EF4-FFF2-40B4-BE49-F238E27FC236}">
                <a16:creationId xmlns:a16="http://schemas.microsoft.com/office/drawing/2014/main" id="{695A88AA-8E3D-4C3E-A578-1DC223EC447F}"/>
              </a:ext>
            </a:extLst>
          </p:cNvPr>
          <p:cNvCxnSpPr>
            <a:cxnSpLocks/>
          </p:cNvCxnSpPr>
          <p:nvPr/>
        </p:nvCxnSpPr>
        <p:spPr>
          <a:xfrm>
            <a:off x="4996566" y="2201684"/>
            <a:ext cx="1240058" cy="106199"/>
          </a:xfrm>
          <a:prstGeom prst="line">
            <a:avLst/>
          </a:prstGeom>
          <a:ln w="19050" cap="flat" cmpd="sng" algn="ctr">
            <a:solidFill>
              <a:srgbClr val="28546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CasellaDiTesto 24">
            <a:extLst>
              <a:ext uri="{FF2B5EF4-FFF2-40B4-BE49-F238E27FC236}">
                <a16:creationId xmlns:a16="http://schemas.microsoft.com/office/drawing/2014/main" id="{9E98551A-67C2-4CFE-BA0D-21B721EECC89}"/>
              </a:ext>
            </a:extLst>
          </p:cNvPr>
          <p:cNvSpPr txBox="1"/>
          <p:nvPr/>
        </p:nvSpPr>
        <p:spPr>
          <a:xfrm>
            <a:off x="1009756" y="606362"/>
            <a:ext cx="6106886" cy="400110"/>
          </a:xfrm>
          <a:prstGeom prst="rect">
            <a:avLst/>
          </a:prstGeom>
          <a:noFill/>
        </p:spPr>
        <p:txBody>
          <a:bodyPr wrap="square">
            <a:spAutoFit/>
          </a:bodyPr>
          <a:lstStyle/>
          <a:p>
            <a:r>
              <a:rPr kumimoji="0" lang="it-IT" sz="2000" b="0" i="0" u="none" strike="noStrike" kern="1200" cap="none" spc="0" normalizeH="0" baseline="0" noProof="0">
                <a:ln>
                  <a:noFill/>
                </a:ln>
                <a:solidFill>
                  <a:srgbClr val="BACC24"/>
                </a:solidFill>
                <a:effectLst/>
                <a:uLnTx/>
                <a:uFillTx/>
                <a:latin typeface="Century Gothic" panose="020F0302020204030204"/>
                <a:ea typeface="+mn-ea"/>
                <a:cs typeface="+mn-cs"/>
              </a:rPr>
              <a:t>PANORAMICA (1 di 2)</a:t>
            </a:r>
            <a:endParaRPr lang="it-IT"/>
          </a:p>
        </p:txBody>
      </p:sp>
      <p:sp>
        <p:nvSpPr>
          <p:cNvPr id="26" name="CasellaDiTesto 25">
            <a:extLst>
              <a:ext uri="{FF2B5EF4-FFF2-40B4-BE49-F238E27FC236}">
                <a16:creationId xmlns:a16="http://schemas.microsoft.com/office/drawing/2014/main" id="{9C95B971-6AC0-4E2A-8B49-586262C7EA71}"/>
              </a:ext>
            </a:extLst>
          </p:cNvPr>
          <p:cNvSpPr txBox="1"/>
          <p:nvPr/>
        </p:nvSpPr>
        <p:spPr>
          <a:xfrm>
            <a:off x="980660" y="235397"/>
            <a:ext cx="6106886" cy="400110"/>
          </a:xfrm>
          <a:prstGeom prst="rect">
            <a:avLst/>
          </a:prstGeom>
          <a:noFill/>
        </p:spPr>
        <p:txBody>
          <a:bodyPr wrap="square">
            <a:spAutoFit/>
          </a:bodyPr>
          <a:lstStyle/>
          <a:p>
            <a:pPr marL="0" marR="0" lvl="0" indent="0" algn="l" defTabSz="1219444" rtl="0" eaLnBrk="1" fontAlgn="auto" latinLnBrk="0" hangingPunct="1">
              <a:lnSpc>
                <a:spcPct val="100000"/>
              </a:lnSpc>
              <a:spcBef>
                <a:spcPct val="20000"/>
              </a:spcBef>
              <a:spcAft>
                <a:spcPts val="0"/>
              </a:spcAft>
              <a:buClrTx/>
              <a:buSzTx/>
              <a:buFontTx/>
              <a:buNone/>
              <a:tabLst/>
              <a:defRPr/>
            </a:pPr>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p:txBody>
      </p:sp>
      <p:sp>
        <p:nvSpPr>
          <p:cNvPr id="35" name="CasellaDiTesto 34">
            <a:extLst>
              <a:ext uri="{FF2B5EF4-FFF2-40B4-BE49-F238E27FC236}">
                <a16:creationId xmlns:a16="http://schemas.microsoft.com/office/drawing/2014/main" id="{49209C88-9304-4A57-8C65-E77C5D7393D3}"/>
              </a:ext>
            </a:extLst>
          </p:cNvPr>
          <p:cNvSpPr txBox="1"/>
          <p:nvPr/>
        </p:nvSpPr>
        <p:spPr>
          <a:xfrm>
            <a:off x="668487" y="5443466"/>
            <a:ext cx="2224927" cy="369332"/>
          </a:xfrm>
          <a:prstGeom prst="rect">
            <a:avLst/>
          </a:prstGeom>
          <a:noFill/>
        </p:spPr>
        <p:txBody>
          <a:bodyPr wrap="square">
            <a:spAutoFit/>
          </a:bodyPr>
          <a:lstStyle>
            <a:defPPr>
              <a:defRPr lang="it-IT"/>
            </a:defPPr>
            <a:lvl1pPr marR="0" lvl="0" algn="ctr" fontAlgn="auto">
              <a:lnSpc>
                <a:spcPct val="100000"/>
              </a:lnSpc>
              <a:spcBef>
                <a:spcPct val="20000"/>
              </a:spcBef>
              <a:spcAft>
                <a:spcPts val="0"/>
              </a:spcAft>
              <a:buClr>
                <a:srgbClr val="C8D152"/>
              </a:buClr>
              <a:buSzTx/>
              <a:tabLst/>
              <a:defRPr kumimoji="0" sz="1600" b="0" i="0" u="none" strike="noStrike" cap="none" spc="0" normalizeH="0" baseline="0">
                <a:ln>
                  <a:noFill/>
                </a:ln>
                <a:solidFill>
                  <a:srgbClr val="BACC24"/>
                </a:solidFill>
                <a:effectLst/>
                <a:uLnTx/>
                <a:uFillTx/>
                <a:latin typeface="Century Gothic" panose="020F0302020204030204"/>
              </a:defRPr>
            </a:lvl1pPr>
          </a:lstStyle>
          <a:p>
            <a:r>
              <a:rPr lang="it-IT" sz="1800"/>
              <a:t>Assessment </a:t>
            </a:r>
          </a:p>
        </p:txBody>
      </p:sp>
      <p:sp>
        <p:nvSpPr>
          <p:cNvPr id="36" name="CasellaDiTesto 35">
            <a:extLst>
              <a:ext uri="{FF2B5EF4-FFF2-40B4-BE49-F238E27FC236}">
                <a16:creationId xmlns:a16="http://schemas.microsoft.com/office/drawing/2014/main" id="{7AB0A8E0-4E7E-41D3-BA98-9E0A22EA79F5}"/>
              </a:ext>
            </a:extLst>
          </p:cNvPr>
          <p:cNvSpPr txBox="1"/>
          <p:nvPr/>
        </p:nvSpPr>
        <p:spPr>
          <a:xfrm>
            <a:off x="7560376" y="4409235"/>
            <a:ext cx="4239986" cy="646331"/>
          </a:xfrm>
          <a:prstGeom prst="rect">
            <a:avLst/>
          </a:prstGeom>
          <a:noFill/>
        </p:spPr>
        <p:txBody>
          <a:bodyPr wrap="square">
            <a:spAutoFit/>
          </a:bodyPr>
          <a:lstStyle>
            <a:defPPr>
              <a:defRPr lang="it-IT"/>
            </a:defPPr>
            <a:lvl1pPr marR="0" lvl="0" algn="ctr" fontAlgn="auto">
              <a:lnSpc>
                <a:spcPct val="100000"/>
              </a:lnSpc>
              <a:spcBef>
                <a:spcPct val="20000"/>
              </a:spcBef>
              <a:spcAft>
                <a:spcPts val="0"/>
              </a:spcAft>
              <a:buClr>
                <a:srgbClr val="C8D152"/>
              </a:buClr>
              <a:buSzTx/>
              <a:tabLst/>
              <a:defRPr kumimoji="0" sz="1600" b="0" i="0" u="none" strike="noStrike" cap="none" spc="0" normalizeH="0" baseline="0">
                <a:ln>
                  <a:noFill/>
                </a:ln>
                <a:solidFill>
                  <a:srgbClr val="BACC24"/>
                </a:solidFill>
                <a:effectLst/>
                <a:uLnTx/>
                <a:uFillTx/>
                <a:latin typeface="Century Gothic" panose="020F0302020204030204"/>
              </a:defRPr>
            </a:lvl1pPr>
          </a:lstStyle>
          <a:p>
            <a:r>
              <a:rPr lang="it-IT" sz="1800"/>
              <a:t>Percorsi di inserimento occupazionale </a:t>
            </a:r>
          </a:p>
        </p:txBody>
      </p:sp>
      <p:sp>
        <p:nvSpPr>
          <p:cNvPr id="37" name="CasellaDiTesto 36">
            <a:extLst>
              <a:ext uri="{FF2B5EF4-FFF2-40B4-BE49-F238E27FC236}">
                <a16:creationId xmlns:a16="http://schemas.microsoft.com/office/drawing/2014/main" id="{B2147121-4A56-4DE6-8F93-5CC3E84B7C71}"/>
              </a:ext>
            </a:extLst>
          </p:cNvPr>
          <p:cNvSpPr txBox="1"/>
          <p:nvPr/>
        </p:nvSpPr>
        <p:spPr>
          <a:xfrm>
            <a:off x="217714" y="3426224"/>
            <a:ext cx="3867063" cy="646331"/>
          </a:xfrm>
          <a:prstGeom prst="rect">
            <a:avLst/>
          </a:prstGeom>
          <a:noFill/>
        </p:spPr>
        <p:txBody>
          <a:bodyPr wrap="square">
            <a:spAutoFit/>
          </a:bodyPr>
          <a:lstStyle/>
          <a:p>
            <a:pPr marR="0" lvl="0" algn="ctr" defTabSz="1219444" rtl="0" eaLnBrk="1" fontAlgn="auto" latinLnBrk="0" hangingPunct="1">
              <a:lnSpc>
                <a:spcPct val="100000"/>
              </a:lnSpc>
              <a:spcBef>
                <a:spcPct val="20000"/>
              </a:spcBef>
              <a:spcAft>
                <a:spcPts val="0"/>
              </a:spcAft>
              <a:buClr>
                <a:srgbClr val="C8D152"/>
              </a:buClr>
              <a:buSzTx/>
              <a:tabLst/>
              <a:defRPr/>
            </a:pPr>
            <a:r>
              <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rPr>
              <a:t>Percorsi di aggiornamento (</a:t>
            </a:r>
            <a:r>
              <a:rPr kumimoji="0" lang="it-IT" sz="1800" b="0" i="0" u="none" strike="noStrike" kern="1200" cap="none" spc="0" normalizeH="0" baseline="0" noProof="0" err="1">
                <a:ln>
                  <a:noFill/>
                </a:ln>
                <a:solidFill>
                  <a:srgbClr val="BACC24"/>
                </a:solidFill>
                <a:effectLst/>
                <a:uLnTx/>
                <a:uFillTx/>
                <a:latin typeface="Century Gothic" panose="020F0302020204030204"/>
                <a:ea typeface="+mn-ea"/>
                <a:cs typeface="+mn-cs"/>
              </a:rPr>
              <a:t>upskilling</a:t>
            </a:r>
            <a:r>
              <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rPr>
              <a:t>) </a:t>
            </a:r>
          </a:p>
        </p:txBody>
      </p:sp>
      <p:sp>
        <p:nvSpPr>
          <p:cNvPr id="38" name="CasellaDiTesto 37">
            <a:extLst>
              <a:ext uri="{FF2B5EF4-FFF2-40B4-BE49-F238E27FC236}">
                <a16:creationId xmlns:a16="http://schemas.microsoft.com/office/drawing/2014/main" id="{6EC91093-20BF-4B2D-B395-C6D3D5D6BA57}"/>
              </a:ext>
            </a:extLst>
          </p:cNvPr>
          <p:cNvSpPr txBox="1"/>
          <p:nvPr/>
        </p:nvSpPr>
        <p:spPr>
          <a:xfrm>
            <a:off x="7373401" y="2992272"/>
            <a:ext cx="3511401" cy="646331"/>
          </a:xfrm>
          <a:prstGeom prst="rect">
            <a:avLst/>
          </a:prstGeom>
          <a:noFill/>
        </p:spPr>
        <p:txBody>
          <a:bodyPr wrap="square">
            <a:spAutoFit/>
          </a:bodyPr>
          <a:lstStyle>
            <a:defPPr>
              <a:defRPr lang="it-IT"/>
            </a:defPPr>
            <a:lvl1pPr marR="0" lvl="0" algn="ctr" fontAlgn="auto">
              <a:lnSpc>
                <a:spcPct val="100000"/>
              </a:lnSpc>
              <a:spcBef>
                <a:spcPct val="20000"/>
              </a:spcBef>
              <a:spcAft>
                <a:spcPts val="0"/>
              </a:spcAft>
              <a:buClr>
                <a:srgbClr val="C8D152"/>
              </a:buClr>
              <a:buSzTx/>
              <a:tabLst/>
              <a:defRPr kumimoji="0" sz="1600" b="0" i="0" u="none" strike="noStrike" cap="none" spc="0" normalizeH="0" baseline="0">
                <a:ln>
                  <a:noFill/>
                </a:ln>
                <a:solidFill>
                  <a:srgbClr val="BACC24"/>
                </a:solidFill>
                <a:effectLst/>
                <a:uLnTx/>
                <a:uFillTx/>
                <a:latin typeface="Century Gothic" panose="020F0302020204030204"/>
              </a:defRPr>
            </a:lvl1pPr>
          </a:lstStyle>
          <a:p>
            <a:r>
              <a:rPr lang="it-IT" sz="1800"/>
              <a:t>Percorsi di riqualificazione (</a:t>
            </a:r>
            <a:r>
              <a:rPr lang="it-IT" sz="1800" err="1"/>
              <a:t>reskilling</a:t>
            </a:r>
            <a:r>
              <a:rPr lang="it-IT" sz="1800"/>
              <a:t>) </a:t>
            </a:r>
          </a:p>
        </p:txBody>
      </p:sp>
      <p:sp>
        <p:nvSpPr>
          <p:cNvPr id="39" name="CasellaDiTesto 38">
            <a:extLst>
              <a:ext uri="{FF2B5EF4-FFF2-40B4-BE49-F238E27FC236}">
                <a16:creationId xmlns:a16="http://schemas.microsoft.com/office/drawing/2014/main" id="{2DCAA639-206F-4E3C-802D-3D6FEFEEEAD2}"/>
              </a:ext>
            </a:extLst>
          </p:cNvPr>
          <p:cNvSpPr txBox="1"/>
          <p:nvPr/>
        </p:nvSpPr>
        <p:spPr>
          <a:xfrm>
            <a:off x="1268209" y="1916478"/>
            <a:ext cx="3728357" cy="369332"/>
          </a:xfrm>
          <a:prstGeom prst="rect">
            <a:avLst/>
          </a:prstGeom>
          <a:noFill/>
        </p:spPr>
        <p:txBody>
          <a:bodyPr wrap="square">
            <a:spAutoFit/>
          </a:bodyPr>
          <a:lstStyle>
            <a:defPPr>
              <a:defRPr lang="it-IT"/>
            </a:defPPr>
            <a:lvl1pPr marR="0" lvl="0" algn="ctr" fontAlgn="auto">
              <a:lnSpc>
                <a:spcPct val="100000"/>
              </a:lnSpc>
              <a:spcBef>
                <a:spcPct val="20000"/>
              </a:spcBef>
              <a:spcAft>
                <a:spcPts val="0"/>
              </a:spcAft>
              <a:buClr>
                <a:srgbClr val="C8D152"/>
              </a:buClr>
              <a:buSzTx/>
              <a:tabLst/>
              <a:defRPr kumimoji="0" sz="1600" b="0" i="0" u="none" strike="noStrike" cap="none" spc="0" normalizeH="0" baseline="0">
                <a:ln>
                  <a:noFill/>
                </a:ln>
                <a:solidFill>
                  <a:srgbClr val="BACC24"/>
                </a:solidFill>
                <a:effectLst/>
                <a:uLnTx/>
                <a:uFillTx/>
                <a:latin typeface="Century Gothic" panose="020F0302020204030204"/>
              </a:defRPr>
            </a:lvl1pPr>
          </a:lstStyle>
          <a:p>
            <a:r>
              <a:rPr lang="it-IT" sz="1800"/>
              <a:t>Percorsi di lavoro e inclusione</a:t>
            </a:r>
          </a:p>
        </p:txBody>
      </p:sp>
      <p:sp>
        <p:nvSpPr>
          <p:cNvPr id="40" name="CasellaDiTesto 39">
            <a:extLst>
              <a:ext uri="{FF2B5EF4-FFF2-40B4-BE49-F238E27FC236}">
                <a16:creationId xmlns:a16="http://schemas.microsoft.com/office/drawing/2014/main" id="{3D90E312-C5F1-4356-905B-14BC43BBC4E6}"/>
              </a:ext>
            </a:extLst>
          </p:cNvPr>
          <p:cNvSpPr txBox="1"/>
          <p:nvPr/>
        </p:nvSpPr>
        <p:spPr>
          <a:xfrm>
            <a:off x="9533618" y="1527023"/>
            <a:ext cx="2661557" cy="923330"/>
          </a:xfrm>
          <a:prstGeom prst="rect">
            <a:avLst/>
          </a:prstGeom>
          <a:noFill/>
        </p:spPr>
        <p:txBody>
          <a:bodyPr wrap="square">
            <a:spAutoFit/>
          </a:bodyPr>
          <a:lstStyle>
            <a:defPPr>
              <a:defRPr lang="it-IT"/>
            </a:defPPr>
            <a:lvl1pPr marR="0" lvl="0" algn="ctr" fontAlgn="auto">
              <a:lnSpc>
                <a:spcPct val="100000"/>
              </a:lnSpc>
              <a:spcBef>
                <a:spcPct val="20000"/>
              </a:spcBef>
              <a:spcAft>
                <a:spcPts val="0"/>
              </a:spcAft>
              <a:buClr>
                <a:srgbClr val="C8D152"/>
              </a:buClr>
              <a:buSzTx/>
              <a:tabLst/>
              <a:defRPr kumimoji="0" sz="1600" b="0" i="0" u="none" strike="noStrike" cap="none" spc="0" normalizeH="0" baseline="0">
                <a:ln>
                  <a:noFill/>
                </a:ln>
                <a:solidFill>
                  <a:srgbClr val="BACC24"/>
                </a:solidFill>
                <a:effectLst/>
                <a:uLnTx/>
                <a:uFillTx/>
                <a:latin typeface="Century Gothic" panose="020F0302020204030204"/>
              </a:defRPr>
            </a:lvl1pPr>
          </a:lstStyle>
          <a:p>
            <a:r>
              <a:rPr lang="it-IT" sz="1800"/>
              <a:t>Percorsi di ricollocazione collettiva</a:t>
            </a:r>
          </a:p>
        </p:txBody>
      </p:sp>
    </p:spTree>
    <p:extLst>
      <p:ext uri="{BB962C8B-B14F-4D97-AF65-F5344CB8AC3E}">
        <p14:creationId xmlns:p14="http://schemas.microsoft.com/office/powerpoint/2010/main" val="74522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lang="it-IT"/>
              <a:t>PANORAMICA (2 DI 2)</a:t>
            </a:r>
          </a:p>
        </p:txBody>
      </p:sp>
      <p:sp>
        <p:nvSpPr>
          <p:cNvPr id="5" name="CasellaDiTesto 4">
            <a:extLst>
              <a:ext uri="{FF2B5EF4-FFF2-40B4-BE49-F238E27FC236}">
                <a16:creationId xmlns:a16="http://schemas.microsoft.com/office/drawing/2014/main" id="{7BDC22E7-A4E4-4C32-A5A5-F88FC972FE71}"/>
              </a:ext>
            </a:extLst>
          </p:cNvPr>
          <p:cNvSpPr txBox="1"/>
          <p:nvPr/>
        </p:nvSpPr>
        <p:spPr>
          <a:xfrm>
            <a:off x="2524169" y="4398213"/>
            <a:ext cx="8381999" cy="1323439"/>
          </a:xfrm>
          <a:prstGeom prst="rect">
            <a:avLst/>
          </a:prstGeom>
          <a:noFill/>
        </p:spPr>
        <p:txBody>
          <a:bodyPr wrap="square">
            <a:spAutoFit/>
          </a:bodyPr>
          <a:lstStyle/>
          <a:p>
            <a:pPr algn="just"/>
            <a:r>
              <a:rPr lang="it-IT" sz="1600"/>
              <a:t>Il dettaglio è fornito per ciascuna misura/servizio rientrante nel percorso, con particolare riferimento a: </a:t>
            </a:r>
            <a:r>
              <a:rPr lang="it-IT" sz="1600" b="1" dirty="0"/>
              <a:t>soggetti erogato</a:t>
            </a:r>
            <a:r>
              <a:rPr lang="it-IT" sz="1600"/>
              <a:t>ri (singoli o in ATS), </a:t>
            </a:r>
            <a:r>
              <a:rPr lang="it-IT" sz="1600" b="1" dirty="0"/>
              <a:t>strumenti e durata</a:t>
            </a:r>
            <a:r>
              <a:rPr lang="it-IT" sz="1600"/>
              <a:t>. Nel caso in cui non fosse il Centro per l’Impiego ad erogare il percorso o la singola misura/servizio, viene descritta come avviene la selezione dei soggetti erogatori e la relativa procedura di affidamento. </a:t>
            </a:r>
          </a:p>
        </p:txBody>
      </p:sp>
      <p:sp>
        <p:nvSpPr>
          <p:cNvPr id="7" name="CasellaDiTesto 6">
            <a:extLst>
              <a:ext uri="{FF2B5EF4-FFF2-40B4-BE49-F238E27FC236}">
                <a16:creationId xmlns:a16="http://schemas.microsoft.com/office/drawing/2014/main" id="{2E08EE56-57C1-4516-8F1F-B54BDD574954}"/>
              </a:ext>
            </a:extLst>
          </p:cNvPr>
          <p:cNvSpPr txBox="1"/>
          <p:nvPr/>
        </p:nvSpPr>
        <p:spPr>
          <a:xfrm>
            <a:off x="2287633" y="1651157"/>
            <a:ext cx="9101728" cy="584775"/>
          </a:xfrm>
          <a:prstGeom prst="rect">
            <a:avLst/>
          </a:prstGeom>
          <a:noFill/>
        </p:spPr>
        <p:txBody>
          <a:bodyPr wrap="square">
            <a:spAutoFit/>
          </a:bodyPr>
          <a:lstStyle/>
          <a:p>
            <a:pPr algn="just"/>
            <a:r>
              <a:rPr lang="it-IT" sz="1600"/>
              <a:t>Nella presente sezione si fornisce una breve descrizione generale del percorso, evidenziando eventuali specificità per target o per condizione nel mercato del lavoro. </a:t>
            </a:r>
          </a:p>
        </p:txBody>
      </p:sp>
      <p:sp>
        <p:nvSpPr>
          <p:cNvPr id="9" name="CasellaDiTesto 8">
            <a:extLst>
              <a:ext uri="{FF2B5EF4-FFF2-40B4-BE49-F238E27FC236}">
                <a16:creationId xmlns:a16="http://schemas.microsoft.com/office/drawing/2014/main" id="{D33DC69A-2740-4C0F-962E-A118D84EA1CB}"/>
              </a:ext>
            </a:extLst>
          </p:cNvPr>
          <p:cNvSpPr txBox="1"/>
          <p:nvPr/>
        </p:nvSpPr>
        <p:spPr>
          <a:xfrm>
            <a:off x="2392589" y="2956692"/>
            <a:ext cx="8620851" cy="584775"/>
          </a:xfrm>
          <a:prstGeom prst="rect">
            <a:avLst/>
          </a:prstGeom>
          <a:noFill/>
        </p:spPr>
        <p:txBody>
          <a:bodyPr wrap="square">
            <a:spAutoFit/>
          </a:bodyPr>
          <a:lstStyle/>
          <a:p>
            <a:pPr algn="just"/>
            <a:r>
              <a:rPr lang="it-IT" sz="1600"/>
              <a:t>Sono descritte le </a:t>
            </a:r>
            <a:r>
              <a:rPr lang="it-IT" sz="1600" b="1" dirty="0"/>
              <a:t>modalità attuative </a:t>
            </a:r>
            <a:r>
              <a:rPr lang="it-IT" sz="1600"/>
              <a:t>– in coerenza con i LEP e con gli standard nazionali vigenti – e gli elementi ulteriori caratterizzanti i singoli percorsi. </a:t>
            </a:r>
          </a:p>
        </p:txBody>
      </p:sp>
      <p:sp>
        <p:nvSpPr>
          <p:cNvPr id="10" name="CasellaDiTesto 9">
            <a:extLst>
              <a:ext uri="{FF2B5EF4-FFF2-40B4-BE49-F238E27FC236}">
                <a16:creationId xmlns:a16="http://schemas.microsoft.com/office/drawing/2014/main" id="{794C3162-D853-4730-A012-FA95F0CBADD9}"/>
              </a:ext>
            </a:extLst>
          </p:cNvPr>
          <p:cNvSpPr txBox="1"/>
          <p:nvPr/>
        </p:nvSpPr>
        <p:spPr>
          <a:xfrm>
            <a:off x="1178560" y="1651157"/>
            <a:ext cx="985520" cy="646331"/>
          </a:xfrm>
          <a:prstGeom prst="rect">
            <a:avLst/>
          </a:prstGeom>
          <a:noFill/>
        </p:spPr>
        <p:txBody>
          <a:bodyPr wrap="square" rtlCol="0">
            <a:spAutoFit/>
          </a:bodyPr>
          <a:lstStyle/>
          <a:p>
            <a:r>
              <a:rPr lang="it-IT" sz="3600">
                <a:solidFill>
                  <a:schemeClr val="accent2"/>
                </a:solidFill>
              </a:rPr>
              <a:t>1)</a:t>
            </a:r>
          </a:p>
        </p:txBody>
      </p:sp>
      <p:sp>
        <p:nvSpPr>
          <p:cNvPr id="11" name="CasellaDiTesto 10">
            <a:extLst>
              <a:ext uri="{FF2B5EF4-FFF2-40B4-BE49-F238E27FC236}">
                <a16:creationId xmlns:a16="http://schemas.microsoft.com/office/drawing/2014/main" id="{11DD7158-D4AD-4257-B657-125680FA5A42}"/>
              </a:ext>
            </a:extLst>
          </p:cNvPr>
          <p:cNvSpPr txBox="1"/>
          <p:nvPr/>
        </p:nvSpPr>
        <p:spPr>
          <a:xfrm>
            <a:off x="1178560" y="2956692"/>
            <a:ext cx="985520" cy="646331"/>
          </a:xfrm>
          <a:prstGeom prst="rect">
            <a:avLst/>
          </a:prstGeom>
          <a:noFill/>
        </p:spPr>
        <p:txBody>
          <a:bodyPr wrap="square" rtlCol="0">
            <a:spAutoFit/>
          </a:bodyPr>
          <a:lstStyle/>
          <a:p>
            <a:r>
              <a:rPr lang="it-IT" sz="3600">
                <a:solidFill>
                  <a:schemeClr val="accent2"/>
                </a:solidFill>
              </a:rPr>
              <a:t>2)</a:t>
            </a:r>
          </a:p>
        </p:txBody>
      </p:sp>
      <p:sp>
        <p:nvSpPr>
          <p:cNvPr id="12" name="CasellaDiTesto 11">
            <a:extLst>
              <a:ext uri="{FF2B5EF4-FFF2-40B4-BE49-F238E27FC236}">
                <a16:creationId xmlns:a16="http://schemas.microsoft.com/office/drawing/2014/main" id="{010FAAC3-4F0F-4E13-A2B5-FA46A18BB9F5}"/>
              </a:ext>
            </a:extLst>
          </p:cNvPr>
          <p:cNvSpPr txBox="1"/>
          <p:nvPr/>
        </p:nvSpPr>
        <p:spPr>
          <a:xfrm>
            <a:off x="1178560" y="4413601"/>
            <a:ext cx="985520" cy="646331"/>
          </a:xfrm>
          <a:prstGeom prst="rect">
            <a:avLst/>
          </a:prstGeom>
          <a:noFill/>
        </p:spPr>
        <p:txBody>
          <a:bodyPr wrap="square" rtlCol="0">
            <a:spAutoFit/>
          </a:bodyPr>
          <a:lstStyle/>
          <a:p>
            <a:r>
              <a:rPr lang="it-IT" sz="3600">
                <a:solidFill>
                  <a:schemeClr val="accent2"/>
                </a:solidFill>
              </a:rPr>
              <a:t>3)</a:t>
            </a:r>
          </a:p>
        </p:txBody>
      </p:sp>
    </p:spTree>
    <p:extLst>
      <p:ext uri="{BB962C8B-B14F-4D97-AF65-F5344CB8AC3E}">
        <p14:creationId xmlns:p14="http://schemas.microsoft.com/office/powerpoint/2010/main" val="749248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lang="it-IT" sz="1800"/>
              <a:t>ASSESSMENT</a:t>
            </a:r>
          </a:p>
          <a:p>
            <a:endParaRPr lang="it-IT" sz="1800"/>
          </a:p>
        </p:txBody>
      </p:sp>
      <p:sp>
        <p:nvSpPr>
          <p:cNvPr id="5" name="CasellaDiTesto 4">
            <a:extLst>
              <a:ext uri="{FF2B5EF4-FFF2-40B4-BE49-F238E27FC236}">
                <a16:creationId xmlns:a16="http://schemas.microsoft.com/office/drawing/2014/main" id="{81B70BB8-18A6-4050-9E00-B06A3FB6CADF}"/>
              </a:ext>
            </a:extLst>
          </p:cNvPr>
          <p:cNvSpPr txBox="1"/>
          <p:nvPr/>
        </p:nvSpPr>
        <p:spPr>
          <a:xfrm>
            <a:off x="1845627" y="2275632"/>
            <a:ext cx="8503920" cy="2308324"/>
          </a:xfrm>
          <a:prstGeom prst="rect">
            <a:avLst/>
          </a:prstGeom>
          <a:noFill/>
        </p:spPr>
        <p:txBody>
          <a:bodyPr wrap="square">
            <a:spAutoFit/>
          </a:bodyPr>
          <a:lstStyle/>
          <a:p>
            <a:pPr algn="just"/>
            <a:r>
              <a:rPr lang="it-IT" sz="1600">
                <a:effectLst/>
                <a:ea typeface="Times New Roman" panose="02020603050405020304" pitchFamily="18" charset="0"/>
              </a:rPr>
              <a:t>In coerenza con le linee guida sull’assesment sono descritti i soggetti coinvolti e gli strumenti per l’efficace realizzazione dell’azione. Sono evidenziate, in particolare, le </a:t>
            </a:r>
            <a:r>
              <a:rPr lang="it-IT" sz="1600" b="1" dirty="0">
                <a:effectLst/>
                <a:ea typeface="Times New Roman" panose="02020603050405020304" pitchFamily="18" charset="0"/>
              </a:rPr>
              <a:t>modalità attraverso cui sarà erogato l’</a:t>
            </a:r>
            <a:r>
              <a:rPr lang="it-IT" sz="1600" b="1" dirty="0" err="1">
                <a:effectLst/>
                <a:ea typeface="Times New Roman" panose="02020603050405020304" pitchFamily="18" charset="0"/>
              </a:rPr>
              <a:t>assessment</a:t>
            </a:r>
            <a:r>
              <a:rPr lang="it-IT" sz="1600">
                <a:effectLst/>
                <a:ea typeface="Times New Roman" panose="02020603050405020304" pitchFamily="18" charset="0"/>
              </a:rPr>
              <a:t>, evidenziando eventuali elementi di innovazione nella fornitura del servizio e l’eventuale ricorso a professionalità specifiche non riconducibili agli operatori dei CPI.</a:t>
            </a:r>
          </a:p>
          <a:p>
            <a:pPr algn="just"/>
            <a:endParaRPr lang="it-IT" sz="1600" dirty="0">
              <a:effectLst/>
              <a:ea typeface="Times New Roman" panose="02020603050405020304" pitchFamily="18" charset="0"/>
            </a:endParaRPr>
          </a:p>
          <a:p>
            <a:pPr algn="just"/>
            <a:endParaRPr lang="it-IT" sz="1600" dirty="0">
              <a:ea typeface="Times New Roman" panose="02020603050405020304" pitchFamily="18" charset="0"/>
            </a:endParaRPr>
          </a:p>
          <a:p>
            <a:pPr algn="just"/>
            <a:r>
              <a:rPr lang="it-IT" sz="1600">
                <a:effectLst/>
                <a:ea typeface="Times New Roman" panose="02020603050405020304" pitchFamily="18" charset="0"/>
              </a:rPr>
              <a:t>Sono descritte inoltre per i “</a:t>
            </a:r>
            <a:r>
              <a:rPr lang="it-IT" sz="1600" b="1" dirty="0">
                <a:effectLst/>
                <a:ea typeface="Times New Roman" panose="02020603050405020304" pitchFamily="18" charset="0"/>
              </a:rPr>
              <a:t>lavoratori con bisogni complessi” (Gruppo 4) le misure per la presa in carico integrata </a:t>
            </a:r>
            <a:r>
              <a:rPr lang="it-IT" sz="1600">
                <a:effectLst/>
                <a:ea typeface="Times New Roman" panose="02020603050405020304" pitchFamily="18" charset="0"/>
              </a:rPr>
              <a:t>e l’eventuale iscrizione al collocamento mirato.</a:t>
            </a:r>
          </a:p>
        </p:txBody>
      </p:sp>
    </p:spTree>
    <p:extLst>
      <p:ext uri="{BB962C8B-B14F-4D97-AF65-F5344CB8AC3E}">
        <p14:creationId xmlns:p14="http://schemas.microsoft.com/office/powerpoint/2010/main" val="2472707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F3EF2B59-868C-4B10-9163-FC8A9F56728B}"/>
              </a:ext>
            </a:extLst>
          </p:cNvPr>
          <p:cNvSpPr>
            <a:spLocks noGrp="1"/>
          </p:cNvSpPr>
          <p:nvPr>
            <p:ph type="body" sz="quarter" idx="10"/>
          </p:nvPr>
        </p:nvSpPr>
        <p:spPr>
          <a:xfrm>
            <a:off x="6087207" y="2673933"/>
            <a:ext cx="5760963" cy="1511722"/>
          </a:xfrm>
        </p:spPr>
        <p:txBody>
          <a:bodyPr>
            <a:noAutofit/>
          </a:bodyPr>
          <a:lstStyle/>
          <a:p>
            <a:r>
              <a:rPr lang="it-IT"/>
              <a:t>UN PRIMO SGUARDO AI PIANI ATTUATIVI REGIONALI DI GOL</a:t>
            </a:r>
          </a:p>
        </p:txBody>
      </p:sp>
      <p:sp>
        <p:nvSpPr>
          <p:cNvPr id="4" name="Segnaposto testo 3">
            <a:extLst>
              <a:ext uri="{FF2B5EF4-FFF2-40B4-BE49-F238E27FC236}">
                <a16:creationId xmlns:a16="http://schemas.microsoft.com/office/drawing/2014/main" id="{A2FE967C-7FF0-48A4-9C69-5936B06A23CA}"/>
              </a:ext>
            </a:extLst>
          </p:cNvPr>
          <p:cNvSpPr>
            <a:spLocks noGrp="1"/>
          </p:cNvSpPr>
          <p:nvPr>
            <p:ph type="body" sz="quarter" idx="12"/>
          </p:nvPr>
        </p:nvSpPr>
        <p:spPr>
          <a:xfrm>
            <a:off x="9339386" y="5878066"/>
            <a:ext cx="1943100" cy="360363"/>
          </a:xfrm>
        </p:spPr>
        <p:txBody>
          <a:bodyPr/>
          <a:lstStyle/>
          <a:p>
            <a:pPr algn="ctr"/>
            <a:r>
              <a:rPr lang="it-IT"/>
              <a:t>21 marzo 2022</a:t>
            </a:r>
          </a:p>
        </p:txBody>
      </p:sp>
      <p:pic>
        <p:nvPicPr>
          <p:cNvPr id="5" name="Immagine 4">
            <a:extLst>
              <a:ext uri="{FF2B5EF4-FFF2-40B4-BE49-F238E27FC236}">
                <a16:creationId xmlns:a16="http://schemas.microsoft.com/office/drawing/2014/main" id="{97F00CA2-8982-41D1-BF6E-BFEE92696447}"/>
              </a:ext>
            </a:extLst>
          </p:cNvPr>
          <p:cNvPicPr>
            <a:picLocks noChangeAspect="1"/>
          </p:cNvPicPr>
          <p:nvPr/>
        </p:nvPicPr>
        <p:blipFill>
          <a:blip r:embed="rId2"/>
          <a:stretch>
            <a:fillRect/>
          </a:stretch>
        </p:blipFill>
        <p:spPr>
          <a:xfrm>
            <a:off x="120923" y="1845618"/>
            <a:ext cx="6045926" cy="3400834"/>
          </a:xfrm>
          <a:prstGeom prst="rect">
            <a:avLst/>
          </a:prstGeom>
        </p:spPr>
      </p:pic>
    </p:spTree>
    <p:extLst>
      <p:ext uri="{BB962C8B-B14F-4D97-AF65-F5344CB8AC3E}">
        <p14:creationId xmlns:p14="http://schemas.microsoft.com/office/powerpoint/2010/main" val="2726865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lang="it-IT"/>
              <a:t>PERCORSO DI INSERIMENTO OCCUPAZIONALE </a:t>
            </a:r>
          </a:p>
        </p:txBody>
      </p:sp>
      <p:sp>
        <p:nvSpPr>
          <p:cNvPr id="12" name="CasellaDiTesto 11">
            <a:extLst>
              <a:ext uri="{FF2B5EF4-FFF2-40B4-BE49-F238E27FC236}">
                <a16:creationId xmlns:a16="http://schemas.microsoft.com/office/drawing/2014/main" id="{E2C31E9C-32D3-4975-8B7E-8AD7E70FDC15}"/>
              </a:ext>
            </a:extLst>
          </p:cNvPr>
          <p:cNvSpPr txBox="1"/>
          <p:nvPr/>
        </p:nvSpPr>
        <p:spPr>
          <a:xfrm>
            <a:off x="458999" y="2275632"/>
            <a:ext cx="11350790" cy="2308324"/>
          </a:xfrm>
          <a:prstGeom prst="rect">
            <a:avLst/>
          </a:prstGeom>
          <a:noFill/>
        </p:spPr>
        <p:txBody>
          <a:bodyPr wrap="square">
            <a:spAutoFit/>
          </a:bodyPr>
          <a:lstStyle/>
          <a:p>
            <a:r>
              <a:rPr lang="it-IT" sz="1600" dirty="0"/>
              <a:t>Sono descritti per il percorso di reinserimento occupazionale delle singole regioni gli elementi ulteriori caratterizzanti, comprendendo almeno i seguenti servizi/misure:</a:t>
            </a:r>
          </a:p>
          <a:p>
            <a:endParaRPr lang="it-IT" sz="1600" dirty="0"/>
          </a:p>
          <a:p>
            <a:pPr marL="342900" indent="-342900">
              <a:buFont typeface="Wingdings" panose="05000000000000000000" pitchFamily="2" charset="2"/>
              <a:buChar char="v"/>
            </a:pPr>
            <a:r>
              <a:rPr lang="it-IT" sz="1600" dirty="0"/>
              <a:t>orientamento specialistico, eventualmente necessario oltre a quello già presente nell’</a:t>
            </a:r>
            <a:r>
              <a:rPr lang="it-IT" sz="1600" dirty="0" err="1"/>
              <a:t>Assessment</a:t>
            </a:r>
            <a:r>
              <a:rPr lang="it-IT" sz="1600" dirty="0"/>
              <a:t> ai fini dell’assegnazione al Percorso;</a:t>
            </a:r>
          </a:p>
          <a:p>
            <a:pPr marL="342900" indent="-342900">
              <a:buFont typeface="Wingdings" panose="05000000000000000000" pitchFamily="2" charset="2"/>
              <a:buChar char="v"/>
            </a:pPr>
            <a:r>
              <a:rPr lang="it-IT" sz="1600" dirty="0"/>
              <a:t>incrocio domanda/offerta;</a:t>
            </a:r>
          </a:p>
          <a:p>
            <a:pPr marL="342900" indent="-342900">
              <a:buFont typeface="Wingdings" panose="05000000000000000000" pitchFamily="2" charset="2"/>
              <a:buChar char="v"/>
            </a:pPr>
            <a:r>
              <a:rPr lang="it-IT" sz="1600" dirty="0"/>
              <a:t>accompagnamento al lavoro;</a:t>
            </a:r>
          </a:p>
          <a:p>
            <a:pPr marL="342900" indent="-342900">
              <a:buFont typeface="Wingdings" panose="05000000000000000000" pitchFamily="2" charset="2"/>
              <a:buChar char="v"/>
            </a:pPr>
            <a:r>
              <a:rPr lang="it-IT" sz="1600" dirty="0"/>
              <a:t>misure per la conciliazione (eventuali);</a:t>
            </a:r>
          </a:p>
          <a:p>
            <a:pPr marL="342900" indent="-342900">
              <a:buFont typeface="Wingdings" panose="05000000000000000000" pitchFamily="2" charset="2"/>
              <a:buChar char="v"/>
            </a:pPr>
            <a:r>
              <a:rPr lang="it-IT" sz="1600" dirty="0"/>
              <a:t>eventuali altre misure di esclusiva natura regionale (a valere sul FSE+ o su altre risorse).</a:t>
            </a:r>
          </a:p>
        </p:txBody>
      </p:sp>
    </p:spTree>
    <p:extLst>
      <p:ext uri="{BB962C8B-B14F-4D97-AF65-F5344CB8AC3E}">
        <p14:creationId xmlns:p14="http://schemas.microsoft.com/office/powerpoint/2010/main" val="4160283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rPr>
              <a:t>PERCORSI DI AGGIORNAMENTO (UPSKILLING) E </a:t>
            </a:r>
            <a:r>
              <a:rPr kumimoji="0" lang="it-IT" b="0" i="0" u="none" strike="noStrike" kern="1200" cap="none" spc="0" normalizeH="0" baseline="0" noProof="0">
                <a:ln>
                  <a:noFill/>
                </a:ln>
                <a:solidFill>
                  <a:srgbClr val="BACC24"/>
                </a:solidFill>
                <a:effectLst/>
                <a:uLnTx/>
                <a:uFillTx/>
                <a:latin typeface="Century Gothic" panose="020F0302020204030204"/>
                <a:ea typeface="+mn-ea"/>
                <a:cs typeface="+mn-cs"/>
              </a:rPr>
              <a:t>P</a:t>
            </a:r>
            <a:r>
              <a:rPr lang="it-IT" sz="1800"/>
              <a:t>ERCORSI DI RIQUALIFICAZIONE (RESKILLING)</a:t>
            </a:r>
          </a:p>
          <a:p>
            <a:endParaRPr lang="it-IT"/>
          </a:p>
        </p:txBody>
      </p:sp>
      <p:sp>
        <p:nvSpPr>
          <p:cNvPr id="8" name="CasellaDiTesto 7">
            <a:extLst>
              <a:ext uri="{FF2B5EF4-FFF2-40B4-BE49-F238E27FC236}">
                <a16:creationId xmlns:a16="http://schemas.microsoft.com/office/drawing/2014/main" id="{CFC318F2-C81E-4476-8F68-E77D1F42E18C}"/>
              </a:ext>
            </a:extLst>
          </p:cNvPr>
          <p:cNvSpPr txBox="1"/>
          <p:nvPr/>
        </p:nvSpPr>
        <p:spPr>
          <a:xfrm>
            <a:off x="571500" y="1995721"/>
            <a:ext cx="10553700" cy="2800767"/>
          </a:xfrm>
          <a:prstGeom prst="rect">
            <a:avLst/>
          </a:prstGeom>
          <a:noFill/>
        </p:spPr>
        <p:txBody>
          <a:bodyPr wrap="square">
            <a:spAutoFit/>
          </a:bodyPr>
          <a:lstStyle/>
          <a:p>
            <a:r>
              <a:rPr lang="it-IT" sz="1600" dirty="0"/>
              <a:t>Sono descritti per i </a:t>
            </a:r>
            <a:r>
              <a:rPr kumimoji="0" lang="it-IT" sz="1600" b="0" i="0" u="none" strike="noStrike" kern="1200" cap="none" spc="0" normalizeH="0" baseline="0" noProof="0" dirty="0">
                <a:ln>
                  <a:noFill/>
                </a:ln>
                <a:solidFill>
                  <a:prstClr val="black"/>
                </a:solidFill>
                <a:effectLst/>
                <a:uLnTx/>
                <a:uFillTx/>
                <a:latin typeface="Century Gothic" panose="020F0302020204030204"/>
                <a:ea typeface="+mn-ea"/>
                <a:cs typeface="+mn-cs"/>
              </a:rPr>
              <a:t>percorsi di </a:t>
            </a:r>
            <a:r>
              <a:rPr kumimoji="0" lang="it-IT" sz="1600" b="0" i="0" u="none" strike="noStrike" kern="1200" cap="none" spc="0" normalizeH="0" baseline="0" noProof="0" dirty="0" err="1">
                <a:ln>
                  <a:noFill/>
                </a:ln>
                <a:solidFill>
                  <a:prstClr val="black"/>
                </a:solidFill>
                <a:effectLst/>
                <a:uLnTx/>
                <a:uFillTx/>
                <a:latin typeface="Century Gothic" panose="020F0302020204030204"/>
                <a:ea typeface="+mn-ea"/>
                <a:cs typeface="+mn-cs"/>
              </a:rPr>
              <a:t>upskilling</a:t>
            </a:r>
            <a:r>
              <a:rPr kumimoji="0" lang="it-IT" sz="1600" b="0" i="0" u="none" strike="noStrike" kern="1200" cap="none" spc="0" normalizeH="0" baseline="0" noProof="0" dirty="0">
                <a:ln>
                  <a:noFill/>
                </a:ln>
                <a:solidFill>
                  <a:prstClr val="black"/>
                </a:solidFill>
                <a:effectLst/>
                <a:uLnTx/>
                <a:uFillTx/>
                <a:latin typeface="Century Gothic" panose="020F0302020204030204"/>
                <a:ea typeface="+mn-ea"/>
                <a:cs typeface="+mn-cs"/>
              </a:rPr>
              <a:t> e </a:t>
            </a:r>
            <a:r>
              <a:rPr kumimoji="0" lang="it-IT" sz="1600" b="0" i="0" u="none" strike="noStrike" kern="1200" cap="none" spc="0" normalizeH="0" baseline="0" noProof="0" dirty="0" err="1">
                <a:ln>
                  <a:noFill/>
                </a:ln>
                <a:solidFill>
                  <a:prstClr val="black"/>
                </a:solidFill>
                <a:effectLst/>
                <a:uLnTx/>
                <a:uFillTx/>
                <a:latin typeface="Century Gothic" panose="020F0302020204030204"/>
                <a:ea typeface="+mn-ea"/>
                <a:cs typeface="+mn-cs"/>
              </a:rPr>
              <a:t>reskilling</a:t>
            </a:r>
            <a:r>
              <a:rPr kumimoji="0" lang="it-IT" sz="1600" b="0" i="0" u="none" strike="noStrike" kern="1200" cap="none" spc="0" normalizeH="0" baseline="0" noProof="0" dirty="0">
                <a:ln>
                  <a:noFill/>
                </a:ln>
                <a:solidFill>
                  <a:prstClr val="black"/>
                </a:solidFill>
                <a:effectLst/>
                <a:uLnTx/>
                <a:uFillTx/>
                <a:latin typeface="Century Gothic" panose="020F0302020204030204"/>
                <a:ea typeface="+mn-ea"/>
                <a:cs typeface="+mn-cs"/>
              </a:rPr>
              <a:t> </a:t>
            </a:r>
            <a:r>
              <a:rPr lang="it-IT" sz="1600" dirty="0"/>
              <a:t>delle singole regioni gli elementi caratterizzanti, comprendendo almeno i seguenti servizi/misure:</a:t>
            </a:r>
          </a:p>
          <a:p>
            <a:endParaRPr lang="it-IT" sz="1600" dirty="0"/>
          </a:p>
          <a:p>
            <a:pPr marL="342900" indent="-342900">
              <a:buFont typeface="Wingdings" panose="05000000000000000000" pitchFamily="2" charset="2"/>
              <a:buChar char="v"/>
            </a:pPr>
            <a:r>
              <a:rPr lang="it-IT" sz="1600" dirty="0"/>
              <a:t>orientamento specialistico, eventualmente necessario oltre a quello già presente nell’</a:t>
            </a:r>
            <a:r>
              <a:rPr lang="it-IT" sz="1600" dirty="0" err="1"/>
              <a:t>Assessment</a:t>
            </a:r>
            <a:r>
              <a:rPr lang="it-IT" sz="1600" dirty="0"/>
              <a:t> ai fini dell’assegnazione al </a:t>
            </a:r>
          </a:p>
          <a:p>
            <a:pPr marL="342900" indent="-342900">
              <a:buFont typeface="Wingdings" panose="05000000000000000000" pitchFamily="2" charset="2"/>
              <a:buChar char="v"/>
            </a:pPr>
            <a:r>
              <a:rPr lang="it-IT" sz="1600" dirty="0"/>
              <a:t>Percorso;</a:t>
            </a:r>
          </a:p>
          <a:p>
            <a:pPr marL="342900" indent="-342900">
              <a:buFont typeface="Wingdings" panose="05000000000000000000" pitchFamily="2" charset="2"/>
              <a:buChar char="v"/>
            </a:pPr>
            <a:r>
              <a:rPr lang="it-IT" sz="1600" dirty="0"/>
              <a:t>avvio alla formazione;</a:t>
            </a:r>
          </a:p>
          <a:p>
            <a:pPr marL="342900" indent="-342900">
              <a:buFont typeface="Wingdings" panose="05000000000000000000" pitchFamily="2" charset="2"/>
              <a:buChar char="v"/>
            </a:pPr>
            <a:r>
              <a:rPr lang="it-IT" sz="1600" dirty="0"/>
              <a:t>formazione breve;</a:t>
            </a:r>
          </a:p>
          <a:p>
            <a:pPr marL="342900" indent="-342900">
              <a:buFont typeface="Wingdings" panose="05000000000000000000" pitchFamily="2" charset="2"/>
              <a:buChar char="v"/>
            </a:pPr>
            <a:r>
              <a:rPr lang="it-IT" sz="1600" dirty="0"/>
              <a:t>accompagnamento al lavoro;</a:t>
            </a:r>
          </a:p>
          <a:p>
            <a:pPr marL="342900" indent="-342900">
              <a:buFont typeface="Wingdings" panose="05000000000000000000" pitchFamily="2" charset="2"/>
              <a:buChar char="v"/>
            </a:pPr>
            <a:r>
              <a:rPr lang="it-IT" sz="1600" dirty="0"/>
              <a:t>misure per la conciliazione (eventuali);</a:t>
            </a:r>
          </a:p>
          <a:p>
            <a:pPr marL="342900" indent="-342900">
              <a:buFont typeface="Wingdings" panose="05000000000000000000" pitchFamily="2" charset="2"/>
              <a:buChar char="v"/>
            </a:pPr>
            <a:r>
              <a:rPr lang="it-IT" sz="1600" dirty="0"/>
              <a:t>eventuali altre misure di esclusiva natura regionale (a valere sul FSE+ o su altre risorse)</a:t>
            </a:r>
          </a:p>
        </p:txBody>
      </p:sp>
    </p:spTree>
    <p:extLst>
      <p:ext uri="{BB962C8B-B14F-4D97-AF65-F5344CB8AC3E}">
        <p14:creationId xmlns:p14="http://schemas.microsoft.com/office/powerpoint/2010/main" val="3075980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lang="it-IT" sz="1800"/>
              <a:t>PERCORSI DI LAVORO E INCLUSIONE</a:t>
            </a:r>
          </a:p>
          <a:p>
            <a:endParaRPr lang="it-IT" sz="1800"/>
          </a:p>
        </p:txBody>
      </p:sp>
      <p:sp>
        <p:nvSpPr>
          <p:cNvPr id="6" name="CasellaDiTesto 5">
            <a:extLst>
              <a:ext uri="{FF2B5EF4-FFF2-40B4-BE49-F238E27FC236}">
                <a16:creationId xmlns:a16="http://schemas.microsoft.com/office/drawing/2014/main" id="{896C8757-01AA-4E39-A399-F6F441BE559A}"/>
              </a:ext>
            </a:extLst>
          </p:cNvPr>
          <p:cNvSpPr txBox="1"/>
          <p:nvPr/>
        </p:nvSpPr>
        <p:spPr>
          <a:xfrm>
            <a:off x="561113" y="1807560"/>
            <a:ext cx="11560628" cy="3046988"/>
          </a:xfrm>
          <a:prstGeom prst="rect">
            <a:avLst/>
          </a:prstGeom>
          <a:noFill/>
        </p:spPr>
        <p:txBody>
          <a:bodyPr wrap="square">
            <a:spAutoFit/>
          </a:bodyPr>
          <a:lstStyle/>
          <a:p>
            <a:r>
              <a:rPr lang="it-IT" sz="1600" dirty="0"/>
              <a:t>Sono descritti per il percorso di lavoro e inclusione delle singole regioni gli elementi caratterizzanti, comprendendo almeno i seguenti servizi/misure:</a:t>
            </a:r>
          </a:p>
          <a:p>
            <a:endParaRPr lang="it-IT" sz="1600" dirty="0"/>
          </a:p>
          <a:p>
            <a:pPr marL="342900" indent="-342900">
              <a:buFont typeface="Wingdings" panose="05000000000000000000" pitchFamily="2" charset="2"/>
              <a:buChar char="v"/>
            </a:pPr>
            <a:r>
              <a:rPr lang="it-IT" sz="1600" dirty="0"/>
              <a:t>attivazione dei servizi specialistici di natura socioassistenziale all’esito della presa in carico nella fase di </a:t>
            </a:r>
            <a:r>
              <a:rPr lang="it-IT" sz="1600" dirty="0" err="1"/>
              <a:t>Assessment</a:t>
            </a:r>
            <a:r>
              <a:rPr lang="it-IT" sz="1600" dirty="0"/>
              <a:t>;</a:t>
            </a:r>
          </a:p>
          <a:p>
            <a:pPr marL="342900" indent="-342900">
              <a:buFont typeface="Wingdings" panose="05000000000000000000" pitchFamily="2" charset="2"/>
              <a:buChar char="v"/>
            </a:pPr>
            <a:r>
              <a:rPr lang="it-IT" sz="1600" dirty="0"/>
              <a:t>avvio alla formazione;</a:t>
            </a:r>
          </a:p>
          <a:p>
            <a:pPr marL="342900" indent="-342900">
              <a:buFont typeface="Wingdings" panose="05000000000000000000" pitchFamily="2" charset="2"/>
              <a:buChar char="v"/>
            </a:pPr>
            <a:r>
              <a:rPr lang="it-IT" sz="1600" dirty="0"/>
              <a:t>formazione breve per la riattivazione;</a:t>
            </a:r>
          </a:p>
          <a:p>
            <a:pPr marL="342900" indent="-342900">
              <a:buFont typeface="Wingdings" panose="05000000000000000000" pitchFamily="2" charset="2"/>
              <a:buChar char="v"/>
            </a:pPr>
            <a:r>
              <a:rPr lang="it-IT" sz="1600" dirty="0"/>
              <a:t>formazione lunga;</a:t>
            </a:r>
          </a:p>
          <a:p>
            <a:pPr marL="342900" indent="-342900">
              <a:buFont typeface="Wingdings" panose="05000000000000000000" pitchFamily="2" charset="2"/>
              <a:buChar char="v"/>
            </a:pPr>
            <a:r>
              <a:rPr lang="it-IT" sz="1600" dirty="0"/>
              <a:t>misure di tutoraggio;</a:t>
            </a:r>
          </a:p>
          <a:p>
            <a:pPr marL="342900" indent="-342900">
              <a:buFont typeface="Wingdings" panose="05000000000000000000" pitchFamily="2" charset="2"/>
              <a:buChar char="v"/>
            </a:pPr>
            <a:r>
              <a:rPr lang="it-IT" sz="1600" dirty="0"/>
              <a:t>accompagnamento al lavoro (anche tramite la previsione di tirocini per l’inclusione);</a:t>
            </a:r>
          </a:p>
          <a:p>
            <a:pPr marL="342900" indent="-342900">
              <a:buFont typeface="Wingdings" panose="05000000000000000000" pitchFamily="2" charset="2"/>
              <a:buChar char="v"/>
            </a:pPr>
            <a:r>
              <a:rPr lang="it-IT" sz="1600" dirty="0"/>
              <a:t>misure per la conciliazione (eventuali);</a:t>
            </a:r>
          </a:p>
          <a:p>
            <a:pPr marL="342900" indent="-342900">
              <a:buFont typeface="Wingdings" panose="05000000000000000000" pitchFamily="2" charset="2"/>
              <a:buChar char="v"/>
            </a:pPr>
            <a:r>
              <a:rPr lang="it-IT" sz="1600" dirty="0"/>
              <a:t>eventuali altre misure di esclusiva natura regionale (a valere sul FSE+ o su altre risorse)</a:t>
            </a:r>
          </a:p>
        </p:txBody>
      </p:sp>
    </p:spTree>
    <p:extLst>
      <p:ext uri="{BB962C8B-B14F-4D97-AF65-F5344CB8AC3E}">
        <p14:creationId xmlns:p14="http://schemas.microsoft.com/office/powerpoint/2010/main" val="1977525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5EEA768-7D2E-4EF4-B861-78BB570C5FDC}"/>
              </a:ext>
            </a:extLst>
          </p:cNvPr>
          <p:cNvSpPr>
            <a:spLocks noGrp="1"/>
          </p:cNvSpPr>
          <p:nvPr>
            <p:ph type="body" sz="quarter" idx="10"/>
          </p:nvPr>
        </p:nvSpPr>
        <p:spPr/>
        <p:txBody>
          <a:bodyPr/>
          <a:lstStyle/>
          <a:p>
            <a:r>
              <a:rPr kumimoji="0" lang="it-IT" sz="2000" b="1" i="0" u="none" strike="noStrike" kern="1200" cap="none" spc="0" normalizeH="0" baseline="0" noProof="0">
                <a:ln>
                  <a:noFill/>
                </a:ln>
                <a:solidFill>
                  <a:srgbClr val="001F5C"/>
                </a:solidFill>
                <a:effectLst/>
                <a:uLnTx/>
                <a:uFillTx/>
                <a:latin typeface="Century Gothic" panose="020F0302020204030204"/>
                <a:ea typeface="+mn-ea"/>
                <a:cs typeface="+mn-cs"/>
              </a:rPr>
              <a:t>DESCRIZIONE DEGLI INTERVENTI </a:t>
            </a:r>
          </a:p>
          <a:p>
            <a:endParaRPr lang="it-IT"/>
          </a:p>
        </p:txBody>
      </p:sp>
      <p:sp>
        <p:nvSpPr>
          <p:cNvPr id="3" name="Segnaposto testo 2">
            <a:extLst>
              <a:ext uri="{FF2B5EF4-FFF2-40B4-BE49-F238E27FC236}">
                <a16:creationId xmlns:a16="http://schemas.microsoft.com/office/drawing/2014/main" id="{F95F58B9-3A60-49B5-9AFD-DC0C7458B110}"/>
              </a:ext>
            </a:extLst>
          </p:cNvPr>
          <p:cNvSpPr>
            <a:spLocks noGrp="1"/>
          </p:cNvSpPr>
          <p:nvPr>
            <p:ph type="body" sz="quarter" idx="11"/>
          </p:nvPr>
        </p:nvSpPr>
        <p:spPr/>
        <p:txBody>
          <a:bodyPr/>
          <a:lstStyle/>
          <a:p>
            <a:r>
              <a:rPr lang="it-IT" sz="1800"/>
              <a:t>PERCORSI DI RICOLLOCAZIONE COLLETTIVA</a:t>
            </a:r>
          </a:p>
          <a:p>
            <a:endParaRPr lang="it-IT" sz="1800"/>
          </a:p>
        </p:txBody>
      </p:sp>
      <p:sp>
        <p:nvSpPr>
          <p:cNvPr id="8" name="CasellaDiTesto 7">
            <a:extLst>
              <a:ext uri="{FF2B5EF4-FFF2-40B4-BE49-F238E27FC236}">
                <a16:creationId xmlns:a16="http://schemas.microsoft.com/office/drawing/2014/main" id="{787D8772-9182-47AD-9B22-C5EF6B48398F}"/>
              </a:ext>
            </a:extLst>
          </p:cNvPr>
          <p:cNvSpPr txBox="1"/>
          <p:nvPr/>
        </p:nvSpPr>
        <p:spPr>
          <a:xfrm>
            <a:off x="812800" y="1663848"/>
            <a:ext cx="9834880" cy="2800767"/>
          </a:xfrm>
          <a:prstGeom prst="rect">
            <a:avLst/>
          </a:prstGeom>
          <a:noFill/>
        </p:spPr>
        <p:txBody>
          <a:bodyPr wrap="square">
            <a:spAutoFit/>
          </a:bodyPr>
          <a:lstStyle/>
          <a:p>
            <a:r>
              <a:rPr lang="it-IT" sz="1600" dirty="0"/>
              <a:t>Sono descritti gli elementi caratterizzanti il percorso di ricollocazione collettiva delle singole regioni, comprendendo almeno i seguenti servizi/misure:</a:t>
            </a:r>
          </a:p>
          <a:p>
            <a:endParaRPr lang="it-IT" sz="1600" dirty="0"/>
          </a:p>
          <a:p>
            <a:pPr marL="342900" indent="-342900">
              <a:buFont typeface="Wingdings" panose="05000000000000000000" pitchFamily="2" charset="2"/>
              <a:buChar char="v"/>
            </a:pPr>
            <a:r>
              <a:rPr lang="it-IT" sz="1600" dirty="0"/>
              <a:t>orientamento specialistico, eventualmente necessario oltre a quello già presente nell’</a:t>
            </a:r>
            <a:r>
              <a:rPr lang="it-IT" sz="1600" dirty="0" err="1"/>
              <a:t>Assessment</a:t>
            </a:r>
            <a:r>
              <a:rPr lang="it-IT" sz="1600" dirty="0"/>
              <a:t> ai fini dell’assegnazione al Percorso;</a:t>
            </a:r>
          </a:p>
          <a:p>
            <a:pPr marL="342900" indent="-342900">
              <a:buFont typeface="Wingdings" panose="05000000000000000000" pitchFamily="2" charset="2"/>
              <a:buChar char="v"/>
            </a:pPr>
            <a:r>
              <a:rPr lang="it-IT" sz="1600" dirty="0"/>
              <a:t>avvio alla formazione;</a:t>
            </a:r>
          </a:p>
          <a:p>
            <a:pPr marL="342900" indent="-342900">
              <a:buFont typeface="Wingdings" panose="05000000000000000000" pitchFamily="2" charset="2"/>
              <a:buChar char="v"/>
            </a:pPr>
            <a:r>
              <a:rPr lang="it-IT" sz="1600" dirty="0"/>
              <a:t>formazione breve/formazione lunga;</a:t>
            </a:r>
          </a:p>
          <a:p>
            <a:pPr marL="342900" indent="-342900">
              <a:buFont typeface="Wingdings" panose="05000000000000000000" pitchFamily="2" charset="2"/>
              <a:buChar char="v"/>
            </a:pPr>
            <a:r>
              <a:rPr lang="it-IT" sz="1600" dirty="0"/>
              <a:t>accompagnamento al lavoro (anche tramite attività specialistiche di gruppo);</a:t>
            </a:r>
          </a:p>
          <a:p>
            <a:pPr marL="342900" indent="-342900">
              <a:buFont typeface="Wingdings" panose="05000000000000000000" pitchFamily="2" charset="2"/>
              <a:buChar char="v"/>
            </a:pPr>
            <a:r>
              <a:rPr lang="it-IT" sz="1600" dirty="0"/>
              <a:t>altre misure (come nel caso di interventi di Workers Buyout);</a:t>
            </a:r>
          </a:p>
          <a:p>
            <a:pPr marL="342900" indent="-342900">
              <a:buFont typeface="Wingdings" panose="05000000000000000000" pitchFamily="2" charset="2"/>
              <a:buChar char="v"/>
            </a:pPr>
            <a:r>
              <a:rPr lang="it-IT" sz="1600" dirty="0"/>
              <a:t>misure per la conciliazione (eventuali);</a:t>
            </a:r>
          </a:p>
          <a:p>
            <a:pPr marL="342900" indent="-342900">
              <a:buFont typeface="Wingdings" panose="05000000000000000000" pitchFamily="2" charset="2"/>
              <a:buChar char="v"/>
            </a:pPr>
            <a:r>
              <a:rPr lang="it-IT" sz="1600" dirty="0"/>
              <a:t>eventuali altre misure di esclusiva natura regionale (a valere sul FSE+ o su altre risorse).</a:t>
            </a:r>
          </a:p>
        </p:txBody>
      </p:sp>
    </p:spTree>
    <p:extLst>
      <p:ext uri="{BB962C8B-B14F-4D97-AF65-F5344CB8AC3E}">
        <p14:creationId xmlns:p14="http://schemas.microsoft.com/office/powerpoint/2010/main" val="3389016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2557" y="1773610"/>
            <a:ext cx="6106886" cy="1938992"/>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INTEGRAZIONE CON LE ALTRE FONTI DI FINANZIAMENTO </a:t>
            </a:r>
          </a:p>
        </p:txBody>
      </p:sp>
    </p:spTree>
    <p:extLst>
      <p:ext uri="{BB962C8B-B14F-4D97-AF65-F5344CB8AC3E}">
        <p14:creationId xmlns:p14="http://schemas.microsoft.com/office/powerpoint/2010/main" val="2999416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a:xfrm>
            <a:off x="828675" y="263418"/>
            <a:ext cx="10728944" cy="492557"/>
          </a:xfrm>
        </p:spPr>
        <p:txBody>
          <a:bodyPr/>
          <a:lstStyle/>
          <a:p>
            <a:r>
              <a:rPr lang="it-IT"/>
              <a:t>INTEGRAZIONE CON ALTRE FONTI DI FINANZIAMENTO</a:t>
            </a:r>
          </a:p>
        </p:txBody>
      </p:sp>
      <p:sp>
        <p:nvSpPr>
          <p:cNvPr id="5" name="CasellaDiTesto 4">
            <a:extLst>
              <a:ext uri="{FF2B5EF4-FFF2-40B4-BE49-F238E27FC236}">
                <a16:creationId xmlns:a16="http://schemas.microsoft.com/office/drawing/2014/main" id="{D805A6A8-8AB2-4B28-A64D-4E274A47CA41}"/>
              </a:ext>
            </a:extLst>
          </p:cNvPr>
          <p:cNvSpPr txBox="1"/>
          <p:nvPr/>
        </p:nvSpPr>
        <p:spPr>
          <a:xfrm>
            <a:off x="325514" y="1575307"/>
            <a:ext cx="11544146" cy="646331"/>
          </a:xfrm>
          <a:prstGeom prst="rect">
            <a:avLst/>
          </a:prstGeom>
          <a:noFill/>
        </p:spPr>
        <p:txBody>
          <a:bodyPr wrap="square">
            <a:spAutoFit/>
          </a:bodyPr>
          <a:lstStyle/>
          <a:p>
            <a:pPr algn="just"/>
            <a:r>
              <a:rPr lang="it-IT" sz="1200" dirty="0"/>
              <a:t>Le diverse scelte di programmazione hanno portato le Regioni a prevedere un impiego più o meno sostanzioso di risorse diverse dai 4,4 miliardi previsti per il PNRR. La Regione, tra quelle oggetto della presente analisi, che ha previsto un maggior impiego di risorse provenienti da altre fonti (FSE+, riparti nazionali, fondi regionali) è l’Emilia-Romagna, che raggiunge quasi un rapporto di 2:1 tra fondi PNRR e altre risorse. </a:t>
            </a:r>
          </a:p>
        </p:txBody>
      </p:sp>
      <p:sp>
        <p:nvSpPr>
          <p:cNvPr id="11" name="CasellaDiTesto 10">
            <a:extLst>
              <a:ext uri="{FF2B5EF4-FFF2-40B4-BE49-F238E27FC236}">
                <a16:creationId xmlns:a16="http://schemas.microsoft.com/office/drawing/2014/main" id="{B72D5767-08EF-418D-899E-FDCA8A42570F}"/>
              </a:ext>
            </a:extLst>
          </p:cNvPr>
          <p:cNvSpPr txBox="1"/>
          <p:nvPr/>
        </p:nvSpPr>
        <p:spPr>
          <a:xfrm>
            <a:off x="828675" y="665140"/>
            <a:ext cx="6111240" cy="369332"/>
          </a:xfrm>
          <a:prstGeom prst="rect">
            <a:avLst/>
          </a:prstGeom>
          <a:noFill/>
        </p:spPr>
        <p:txBody>
          <a:bodyPr wrap="square">
            <a:spAutoFit/>
          </a:bodyPr>
          <a:lstStyle/>
          <a:p>
            <a:pPr marL="0" marR="0" lvl="0" indent="0" algn="l" defTabSz="1219444" rtl="0" eaLnBrk="1" fontAlgn="auto" latinLnBrk="0" hangingPunct="1">
              <a:lnSpc>
                <a:spcPct val="100000"/>
              </a:lnSpc>
              <a:spcBef>
                <a:spcPct val="20000"/>
              </a:spcBef>
              <a:spcAft>
                <a:spcPts val="0"/>
              </a:spcAft>
              <a:buClrTx/>
              <a:buSzTx/>
              <a:buFontTx/>
              <a:buNone/>
              <a:tabLst/>
              <a:defRPr/>
            </a:pPr>
            <a:r>
              <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rPr>
              <a:t>SCELTE PROGRAMMATICHE REGIONALI</a:t>
            </a:r>
          </a:p>
        </p:txBody>
      </p:sp>
      <p:graphicFrame>
        <p:nvGraphicFramePr>
          <p:cNvPr id="8" name="Tabella 7">
            <a:extLst>
              <a:ext uri="{FF2B5EF4-FFF2-40B4-BE49-F238E27FC236}">
                <a16:creationId xmlns:a16="http://schemas.microsoft.com/office/drawing/2014/main" id="{C5AD33BA-5993-4E76-BB5D-9D7EDBCCF7D5}"/>
              </a:ext>
            </a:extLst>
          </p:cNvPr>
          <p:cNvGraphicFramePr>
            <a:graphicFrameLocks noGrp="1"/>
          </p:cNvGraphicFramePr>
          <p:nvPr>
            <p:extLst>
              <p:ext uri="{D42A27DB-BD31-4B8C-83A1-F6EECF244321}">
                <p14:modId xmlns:p14="http://schemas.microsoft.com/office/powerpoint/2010/main" val="2483029920"/>
              </p:ext>
            </p:extLst>
          </p:nvPr>
        </p:nvGraphicFramePr>
        <p:xfrm>
          <a:off x="121221" y="3087484"/>
          <a:ext cx="6928803" cy="2700436"/>
        </p:xfrm>
        <a:graphic>
          <a:graphicData uri="http://schemas.openxmlformats.org/drawingml/2006/table">
            <a:tbl>
              <a:tblPr>
                <a:tableStyleId>{16D9F66E-5EB9-4882-86FB-DCBF35E3C3E4}</a:tableStyleId>
              </a:tblPr>
              <a:tblGrid>
                <a:gridCol w="1077124">
                  <a:extLst>
                    <a:ext uri="{9D8B030D-6E8A-4147-A177-3AD203B41FA5}">
                      <a16:colId xmlns:a16="http://schemas.microsoft.com/office/drawing/2014/main" val="2817225995"/>
                    </a:ext>
                  </a:extLst>
                </a:gridCol>
                <a:gridCol w="1791753">
                  <a:extLst>
                    <a:ext uri="{9D8B030D-6E8A-4147-A177-3AD203B41FA5}">
                      <a16:colId xmlns:a16="http://schemas.microsoft.com/office/drawing/2014/main" val="236607698"/>
                    </a:ext>
                  </a:extLst>
                </a:gridCol>
                <a:gridCol w="2075678">
                  <a:extLst>
                    <a:ext uri="{9D8B030D-6E8A-4147-A177-3AD203B41FA5}">
                      <a16:colId xmlns:a16="http://schemas.microsoft.com/office/drawing/2014/main" val="1585535503"/>
                    </a:ext>
                  </a:extLst>
                </a:gridCol>
                <a:gridCol w="1984248">
                  <a:extLst>
                    <a:ext uri="{9D8B030D-6E8A-4147-A177-3AD203B41FA5}">
                      <a16:colId xmlns:a16="http://schemas.microsoft.com/office/drawing/2014/main" val="4045263133"/>
                    </a:ext>
                  </a:extLst>
                </a:gridCol>
              </a:tblGrid>
              <a:tr h="302676">
                <a:tc>
                  <a:txBody>
                    <a:bodyPr/>
                    <a:lstStyle/>
                    <a:p>
                      <a:pPr algn="ctr" fontAlgn="b"/>
                      <a:r>
                        <a:rPr lang="it-IT" sz="1100" b="1" u="none" strike="noStrike" dirty="0">
                          <a:solidFill>
                            <a:schemeClr val="bg1"/>
                          </a:solidFill>
                          <a:effectLst/>
                        </a:rPr>
                        <a:t>Regione</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dirty="0">
                          <a:solidFill>
                            <a:schemeClr val="bg1"/>
                          </a:solidFill>
                          <a:effectLst/>
                        </a:rPr>
                        <a:t>Importi a valere sul PNRR</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dirty="0">
                          <a:solidFill>
                            <a:schemeClr val="bg1"/>
                          </a:solidFill>
                          <a:effectLst/>
                        </a:rPr>
                        <a:t>Importi e a valere su altre fonti</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dirty="0">
                          <a:solidFill>
                            <a:schemeClr val="bg1"/>
                          </a:solidFill>
                          <a:effectLst/>
                        </a:rPr>
                        <a:t>Totale </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extLst>
                  <a:ext uri="{0D108BD9-81ED-4DB2-BD59-A6C34878D82A}">
                    <a16:rowId xmlns:a16="http://schemas.microsoft.com/office/drawing/2014/main" val="993911463"/>
                  </a:ext>
                </a:extLst>
              </a:tr>
              <a:tr h="313338">
                <a:tc>
                  <a:txBody>
                    <a:bodyPr/>
                    <a:lstStyle/>
                    <a:p>
                      <a:pPr algn="ctr" fontAlgn="b"/>
                      <a:r>
                        <a:rPr lang="it-IT" sz="1100" b="1" u="none" strike="noStrike" dirty="0">
                          <a:solidFill>
                            <a:srgbClr val="000000"/>
                          </a:solidFill>
                          <a:effectLst/>
                        </a:rPr>
                        <a:t>Emilia-Romagna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55.792.000,00 €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24.670.472,00 €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1" u="none" strike="noStrike" dirty="0">
                          <a:solidFill>
                            <a:srgbClr val="000000"/>
                          </a:solidFill>
                          <a:effectLst/>
                        </a:rPr>
                        <a:t>                                                 80.462.472,00 €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extLst>
                  <a:ext uri="{0D108BD9-81ED-4DB2-BD59-A6C34878D82A}">
                    <a16:rowId xmlns:a16="http://schemas.microsoft.com/office/drawing/2014/main" val="3378084335"/>
                  </a:ext>
                </a:extLst>
              </a:tr>
              <a:tr h="313338">
                <a:tc>
                  <a:txBody>
                    <a:bodyPr/>
                    <a:lstStyle/>
                    <a:p>
                      <a:pPr algn="ctr" fontAlgn="b"/>
                      <a:r>
                        <a:rPr lang="it-IT" sz="1100" b="1" u="none" strike="noStrike" dirty="0">
                          <a:solidFill>
                            <a:srgbClr val="000000"/>
                          </a:solidFill>
                          <a:effectLst/>
                        </a:rPr>
                        <a:t>Friuli-Venezia Giulia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14.344.000,00 €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6.752.350,00 €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1" u="none" strike="noStrike" dirty="0">
                          <a:solidFill>
                            <a:srgbClr val="000000"/>
                          </a:solidFill>
                          <a:effectLst/>
                        </a:rPr>
                        <a:t>                                                 21.096.350,00 €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extLst>
                  <a:ext uri="{0D108BD9-81ED-4DB2-BD59-A6C34878D82A}">
                    <a16:rowId xmlns:a16="http://schemas.microsoft.com/office/drawing/2014/main" val="631815234"/>
                  </a:ext>
                </a:extLst>
              </a:tr>
              <a:tr h="313338">
                <a:tc>
                  <a:txBody>
                    <a:bodyPr/>
                    <a:lstStyle/>
                    <a:p>
                      <a:pPr algn="ctr" fontAlgn="b"/>
                      <a:r>
                        <a:rPr lang="it-IT" sz="1100" b="1" u="none" strike="noStrike" dirty="0">
                          <a:solidFill>
                            <a:srgbClr val="000000"/>
                          </a:solidFill>
                          <a:effectLst/>
                        </a:rPr>
                        <a:t>Lombardia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107.808.000,00 €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32.133.972,00 €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1" u="none" strike="noStrike" dirty="0">
                          <a:solidFill>
                            <a:srgbClr val="000000"/>
                          </a:solidFill>
                          <a:effectLst/>
                        </a:rPr>
                        <a:t>                                              139.941.972,00 €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extLst>
                  <a:ext uri="{0D108BD9-81ED-4DB2-BD59-A6C34878D82A}">
                    <a16:rowId xmlns:a16="http://schemas.microsoft.com/office/drawing/2014/main" val="3515703644"/>
                  </a:ext>
                </a:extLst>
              </a:tr>
              <a:tr h="313338">
                <a:tc>
                  <a:txBody>
                    <a:bodyPr/>
                    <a:lstStyle/>
                    <a:p>
                      <a:pPr algn="ctr" fontAlgn="b"/>
                      <a:r>
                        <a:rPr lang="it-IT" sz="1100" b="1" u="none" strike="noStrike" dirty="0">
                          <a:solidFill>
                            <a:srgbClr val="000000"/>
                          </a:solidFill>
                          <a:effectLst/>
                        </a:rPr>
                        <a:t>Piemonte</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56.496.000,00 €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3.460.000,00 €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1" u="none" strike="noStrike" dirty="0">
                          <a:solidFill>
                            <a:srgbClr val="000000"/>
                          </a:solidFill>
                          <a:effectLst/>
                        </a:rPr>
                        <a:t>                                                 59.956.000,00 €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extLst>
                  <a:ext uri="{0D108BD9-81ED-4DB2-BD59-A6C34878D82A}">
                    <a16:rowId xmlns:a16="http://schemas.microsoft.com/office/drawing/2014/main" val="2876300643"/>
                  </a:ext>
                </a:extLst>
              </a:tr>
              <a:tr h="313338">
                <a:tc>
                  <a:txBody>
                    <a:bodyPr/>
                    <a:lstStyle/>
                    <a:p>
                      <a:pPr algn="ctr" fontAlgn="b"/>
                      <a:r>
                        <a:rPr lang="it-IT" sz="1100" b="1" u="none" strike="noStrike" dirty="0">
                          <a:solidFill>
                            <a:srgbClr val="000000"/>
                          </a:solidFill>
                          <a:effectLst/>
                        </a:rPr>
                        <a:t>Umbria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11.263.942,00 €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665.000,00 €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1" u="none" strike="noStrike" dirty="0">
                          <a:solidFill>
                            <a:srgbClr val="000000"/>
                          </a:solidFill>
                          <a:effectLst/>
                        </a:rPr>
                        <a:t>                                                 11.928.942,00 €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extLst>
                  <a:ext uri="{0D108BD9-81ED-4DB2-BD59-A6C34878D82A}">
                    <a16:rowId xmlns:a16="http://schemas.microsoft.com/office/drawing/2014/main" val="1555376863"/>
                  </a:ext>
                </a:extLst>
              </a:tr>
              <a:tr h="313338">
                <a:tc>
                  <a:txBody>
                    <a:bodyPr/>
                    <a:lstStyle/>
                    <a:p>
                      <a:pPr algn="ctr" fontAlgn="b"/>
                      <a:r>
                        <a:rPr lang="it-IT" sz="1100" b="1" u="none" strike="noStrike" dirty="0">
                          <a:solidFill>
                            <a:srgbClr val="000000"/>
                          </a:solidFill>
                          <a:effectLst/>
                        </a:rPr>
                        <a:t>Veneto</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55.440.000,00 €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3.815.000,00 €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1" u="none" strike="noStrike" dirty="0">
                          <a:solidFill>
                            <a:srgbClr val="000000"/>
                          </a:solidFill>
                          <a:effectLst/>
                        </a:rPr>
                        <a:t>                                                 59.255.000,00 €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extLst>
                  <a:ext uri="{0D108BD9-81ED-4DB2-BD59-A6C34878D82A}">
                    <a16:rowId xmlns:a16="http://schemas.microsoft.com/office/drawing/2014/main" val="2294212902"/>
                  </a:ext>
                </a:extLst>
              </a:tr>
              <a:tr h="159581">
                <a:tc>
                  <a:txBody>
                    <a:bodyPr/>
                    <a:lstStyle/>
                    <a:p>
                      <a:pPr algn="ctr" fontAlgn="b"/>
                      <a:r>
                        <a:rPr lang="it-IT" sz="1100" b="1" u="none" strike="noStrike" dirty="0">
                          <a:solidFill>
                            <a:srgbClr val="000000"/>
                          </a:solidFill>
                          <a:effectLst/>
                        </a:rPr>
                        <a:t>Liguria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21.296.000,00 €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0" u="none" strike="noStrike" dirty="0">
                          <a:solidFill>
                            <a:srgbClr val="000000"/>
                          </a:solidFill>
                          <a:effectLst/>
                        </a:rPr>
                        <a:t>945.000,00 €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b"/>
                      <a:r>
                        <a:rPr lang="it-IT" sz="1100" b="1" u="none" strike="noStrike" dirty="0">
                          <a:solidFill>
                            <a:srgbClr val="000000"/>
                          </a:solidFill>
                          <a:effectLst/>
                        </a:rPr>
                        <a:t>22.241.000,00 €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extLst>
                  <a:ext uri="{0D108BD9-81ED-4DB2-BD59-A6C34878D82A}">
                    <a16:rowId xmlns:a16="http://schemas.microsoft.com/office/drawing/2014/main" val="434952632"/>
                  </a:ext>
                </a:extLst>
              </a:tr>
              <a:tr h="159581">
                <a:tc>
                  <a:txBody>
                    <a:bodyPr/>
                    <a:lstStyle/>
                    <a:p>
                      <a:pPr algn="ctr" fontAlgn="b"/>
                      <a:r>
                        <a:rPr lang="it-IT" sz="1100" b="1" u="none" strike="noStrike" dirty="0">
                          <a:solidFill>
                            <a:srgbClr val="000000"/>
                          </a:solidFill>
                          <a:effectLst/>
                        </a:rPr>
                        <a:t>Trento</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8.624.000,00 €</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0" u="none" strike="noStrike" dirty="0">
                          <a:solidFill>
                            <a:srgbClr val="000000"/>
                          </a:solidFill>
                          <a:effectLst/>
                        </a:rPr>
                        <a:t>2.356.200,00</a:t>
                      </a:r>
                      <a:endParaRPr lang="it-IT" sz="1100" b="0" i="0" u="none" strike="noStrike" dirty="0">
                        <a:solidFill>
                          <a:srgbClr val="000000"/>
                        </a:solidFill>
                        <a:effectLst/>
                        <a:latin typeface="Calibri" panose="020F0502020204030204" pitchFamily="34" charset="0"/>
                      </a:endParaRPr>
                    </a:p>
                  </a:txBody>
                  <a:tcPr marL="6350" marR="6350" marT="6350" marB="0" anchor="b">
                    <a:solidFill>
                      <a:srgbClr val="FFFFFF"/>
                    </a:solidFill>
                  </a:tcPr>
                </a:tc>
                <a:tc>
                  <a:txBody>
                    <a:bodyPr/>
                    <a:lstStyle/>
                    <a:p>
                      <a:pPr algn="ctr" fontAlgn="b"/>
                      <a:r>
                        <a:rPr lang="it-IT" sz="1100" b="1" u="none" strike="noStrike" dirty="0">
                          <a:solidFill>
                            <a:srgbClr val="000000"/>
                          </a:solidFill>
                          <a:effectLst/>
                        </a:rPr>
                        <a:t>10.980.200,00 €</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FFFFFF"/>
                    </a:solidFill>
                  </a:tcPr>
                </a:tc>
                <a:extLst>
                  <a:ext uri="{0D108BD9-81ED-4DB2-BD59-A6C34878D82A}">
                    <a16:rowId xmlns:a16="http://schemas.microsoft.com/office/drawing/2014/main" val="3818088911"/>
                  </a:ext>
                </a:extLst>
              </a:tr>
            </a:tbl>
          </a:graphicData>
        </a:graphic>
      </p:graphicFrame>
      <p:graphicFrame>
        <p:nvGraphicFramePr>
          <p:cNvPr id="10" name="Tabella 9">
            <a:extLst>
              <a:ext uri="{FF2B5EF4-FFF2-40B4-BE49-F238E27FC236}">
                <a16:creationId xmlns:a16="http://schemas.microsoft.com/office/drawing/2014/main" id="{CD8C834E-CCC5-4B42-B319-81315D23C366}"/>
              </a:ext>
            </a:extLst>
          </p:cNvPr>
          <p:cNvGraphicFramePr>
            <a:graphicFrameLocks noGrp="1"/>
          </p:cNvGraphicFramePr>
          <p:nvPr>
            <p:extLst>
              <p:ext uri="{D42A27DB-BD31-4B8C-83A1-F6EECF244321}">
                <p14:modId xmlns:p14="http://schemas.microsoft.com/office/powerpoint/2010/main" val="3624808311"/>
              </p:ext>
            </p:extLst>
          </p:nvPr>
        </p:nvGraphicFramePr>
        <p:xfrm>
          <a:off x="7443216" y="3060846"/>
          <a:ext cx="4507595" cy="2011979"/>
        </p:xfrm>
        <a:graphic>
          <a:graphicData uri="http://schemas.openxmlformats.org/drawingml/2006/table">
            <a:tbl>
              <a:tblPr>
                <a:tableStyleId>{16D9F66E-5EB9-4882-86FB-DCBF35E3C3E4}</a:tableStyleId>
              </a:tblPr>
              <a:tblGrid>
                <a:gridCol w="997425">
                  <a:extLst>
                    <a:ext uri="{9D8B030D-6E8A-4147-A177-3AD203B41FA5}">
                      <a16:colId xmlns:a16="http://schemas.microsoft.com/office/drawing/2014/main" val="2792308303"/>
                    </a:ext>
                  </a:extLst>
                </a:gridCol>
                <a:gridCol w="796022">
                  <a:extLst>
                    <a:ext uri="{9D8B030D-6E8A-4147-A177-3AD203B41FA5}">
                      <a16:colId xmlns:a16="http://schemas.microsoft.com/office/drawing/2014/main" val="1693222955"/>
                    </a:ext>
                  </a:extLst>
                </a:gridCol>
                <a:gridCol w="1132633">
                  <a:extLst>
                    <a:ext uri="{9D8B030D-6E8A-4147-A177-3AD203B41FA5}">
                      <a16:colId xmlns:a16="http://schemas.microsoft.com/office/drawing/2014/main" val="1163658730"/>
                    </a:ext>
                  </a:extLst>
                </a:gridCol>
                <a:gridCol w="1581515">
                  <a:extLst>
                    <a:ext uri="{9D8B030D-6E8A-4147-A177-3AD203B41FA5}">
                      <a16:colId xmlns:a16="http://schemas.microsoft.com/office/drawing/2014/main" val="1867106981"/>
                    </a:ext>
                  </a:extLst>
                </a:gridCol>
              </a:tblGrid>
              <a:tr h="209855">
                <a:tc>
                  <a:txBody>
                    <a:bodyPr/>
                    <a:lstStyle/>
                    <a:p>
                      <a:pPr algn="ctr" fontAlgn="b"/>
                      <a:r>
                        <a:rPr lang="it-IT" sz="1100" b="1" u="none" strike="noStrike" dirty="0">
                          <a:solidFill>
                            <a:schemeClr val="bg1"/>
                          </a:solidFill>
                          <a:effectLst/>
                        </a:rPr>
                        <a:t>Regione</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dirty="0">
                          <a:solidFill>
                            <a:schemeClr val="bg1"/>
                          </a:solidFill>
                          <a:effectLst/>
                        </a:rPr>
                        <a:t>% PNRR</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a:solidFill>
                            <a:schemeClr val="bg1"/>
                          </a:solidFill>
                          <a:effectLst/>
                        </a:rPr>
                        <a:t>% altre fonti</a:t>
                      </a:r>
                      <a:endParaRPr lang="it-IT" sz="1100" b="1" i="0" u="none" strike="noStrike">
                        <a:solidFill>
                          <a:schemeClr val="bg1"/>
                        </a:solidFill>
                        <a:effectLst/>
                        <a:latin typeface="Calibri" panose="020F0502020204030204" pitchFamily="34" charset="0"/>
                      </a:endParaRPr>
                    </a:p>
                  </a:txBody>
                  <a:tcPr marL="6350" marR="6350" marT="6350" marB="0" anchor="b">
                    <a:solidFill>
                      <a:srgbClr val="585A6C"/>
                    </a:solidFill>
                  </a:tcPr>
                </a:tc>
                <a:tc>
                  <a:txBody>
                    <a:bodyPr/>
                    <a:lstStyle/>
                    <a:p>
                      <a:pPr algn="ctr" fontAlgn="b"/>
                      <a:r>
                        <a:rPr lang="it-IT" sz="1100" b="1" u="none" strike="noStrike" dirty="0">
                          <a:solidFill>
                            <a:schemeClr val="bg1"/>
                          </a:solidFill>
                          <a:effectLst/>
                        </a:rPr>
                        <a:t>Totale </a:t>
                      </a:r>
                      <a:endParaRPr lang="it-IT" sz="1100" b="1" i="0" u="none" strike="noStrike" dirty="0">
                        <a:solidFill>
                          <a:schemeClr val="bg1"/>
                        </a:solidFill>
                        <a:effectLst/>
                        <a:latin typeface="Calibri" panose="020F0502020204030204" pitchFamily="34" charset="0"/>
                      </a:endParaRPr>
                    </a:p>
                  </a:txBody>
                  <a:tcPr marL="6350" marR="6350" marT="6350" marB="0" anchor="b">
                    <a:solidFill>
                      <a:srgbClr val="585A6C"/>
                    </a:solidFill>
                  </a:tcPr>
                </a:tc>
                <a:extLst>
                  <a:ext uri="{0D108BD9-81ED-4DB2-BD59-A6C34878D82A}">
                    <a16:rowId xmlns:a16="http://schemas.microsoft.com/office/drawing/2014/main" val="3715289119"/>
                  </a:ext>
                </a:extLst>
              </a:tr>
              <a:tr h="184139">
                <a:tc>
                  <a:txBody>
                    <a:bodyPr/>
                    <a:lstStyle/>
                    <a:p>
                      <a:pPr algn="ctr" fontAlgn="ctr"/>
                      <a:r>
                        <a:rPr lang="it-IT" sz="1100" b="1" u="none" strike="noStrike" dirty="0">
                          <a:solidFill>
                            <a:srgbClr val="000000"/>
                          </a:solidFill>
                          <a:effectLst/>
                        </a:rPr>
                        <a:t>Emilia-Romagna</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dirty="0">
                          <a:solidFill>
                            <a:srgbClr val="000000"/>
                          </a:solidFill>
                          <a:effectLst/>
                        </a:rPr>
                        <a:t>69,34%</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dirty="0">
                          <a:solidFill>
                            <a:srgbClr val="000000"/>
                          </a:solidFill>
                          <a:effectLst/>
                        </a:rPr>
                        <a:t>30,66%</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extLst>
                  <a:ext uri="{0D108BD9-81ED-4DB2-BD59-A6C34878D82A}">
                    <a16:rowId xmlns:a16="http://schemas.microsoft.com/office/drawing/2014/main" val="15491134"/>
                  </a:ext>
                </a:extLst>
              </a:tr>
              <a:tr h="355660">
                <a:tc>
                  <a:txBody>
                    <a:bodyPr/>
                    <a:lstStyle/>
                    <a:p>
                      <a:pPr algn="ctr" fontAlgn="ctr"/>
                      <a:r>
                        <a:rPr lang="it-IT" sz="1100" b="1" u="none" strike="noStrike" dirty="0">
                          <a:solidFill>
                            <a:srgbClr val="000000"/>
                          </a:solidFill>
                          <a:effectLst/>
                        </a:rPr>
                        <a:t>Friuli-Venezia Giulia</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0" u="none" strike="noStrike" dirty="0">
                          <a:solidFill>
                            <a:srgbClr val="000000"/>
                          </a:solidFill>
                          <a:effectLst/>
                        </a:rPr>
                        <a:t>67,99%</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0" u="none" strike="noStrike" dirty="0">
                          <a:solidFill>
                            <a:srgbClr val="000000"/>
                          </a:solidFill>
                          <a:effectLst/>
                        </a:rPr>
                        <a:t>32,01%</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extLst>
                  <a:ext uri="{0D108BD9-81ED-4DB2-BD59-A6C34878D82A}">
                    <a16:rowId xmlns:a16="http://schemas.microsoft.com/office/drawing/2014/main" val="2356637554"/>
                  </a:ext>
                </a:extLst>
              </a:tr>
              <a:tr h="184139">
                <a:tc>
                  <a:txBody>
                    <a:bodyPr/>
                    <a:lstStyle/>
                    <a:p>
                      <a:pPr algn="ctr" fontAlgn="ctr"/>
                      <a:r>
                        <a:rPr lang="it-IT" sz="1100" b="1" u="none" strike="noStrike" dirty="0">
                          <a:solidFill>
                            <a:srgbClr val="000000"/>
                          </a:solidFill>
                          <a:effectLst/>
                        </a:rPr>
                        <a:t>Lombardia</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dirty="0">
                          <a:solidFill>
                            <a:srgbClr val="000000"/>
                          </a:solidFill>
                          <a:effectLst/>
                        </a:rPr>
                        <a:t>77,04%</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dirty="0">
                          <a:solidFill>
                            <a:srgbClr val="000000"/>
                          </a:solidFill>
                          <a:effectLst/>
                        </a:rPr>
                        <a:t>22,96%</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extLst>
                  <a:ext uri="{0D108BD9-81ED-4DB2-BD59-A6C34878D82A}">
                    <a16:rowId xmlns:a16="http://schemas.microsoft.com/office/drawing/2014/main" val="2063015556"/>
                  </a:ext>
                </a:extLst>
              </a:tr>
              <a:tr h="184139">
                <a:tc>
                  <a:txBody>
                    <a:bodyPr/>
                    <a:lstStyle/>
                    <a:p>
                      <a:pPr algn="ctr" fontAlgn="ctr"/>
                      <a:r>
                        <a:rPr lang="it-IT" sz="1100" b="1" u="none" strike="noStrike" dirty="0">
                          <a:solidFill>
                            <a:srgbClr val="000000"/>
                          </a:solidFill>
                          <a:effectLst/>
                        </a:rPr>
                        <a:t>Piemonte</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0" u="none" strike="noStrike" dirty="0">
                          <a:solidFill>
                            <a:srgbClr val="000000"/>
                          </a:solidFill>
                          <a:effectLst/>
                        </a:rPr>
                        <a:t>94,23%</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0" u="none" strike="noStrike" dirty="0">
                          <a:solidFill>
                            <a:srgbClr val="000000"/>
                          </a:solidFill>
                          <a:effectLst/>
                        </a:rPr>
                        <a:t>5,77%</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extLst>
                  <a:ext uri="{0D108BD9-81ED-4DB2-BD59-A6C34878D82A}">
                    <a16:rowId xmlns:a16="http://schemas.microsoft.com/office/drawing/2014/main" val="1992655873"/>
                  </a:ext>
                </a:extLst>
              </a:tr>
              <a:tr h="184139">
                <a:tc>
                  <a:txBody>
                    <a:bodyPr/>
                    <a:lstStyle/>
                    <a:p>
                      <a:pPr algn="ctr" fontAlgn="b"/>
                      <a:r>
                        <a:rPr lang="it-IT" sz="1100" b="1" u="none" strike="noStrike" dirty="0">
                          <a:solidFill>
                            <a:srgbClr val="000000"/>
                          </a:solidFill>
                          <a:effectLst/>
                        </a:rPr>
                        <a:t>Umbria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ctr"/>
                      <a:r>
                        <a:rPr lang="it-IT" sz="1100" b="0" u="none" strike="noStrike" dirty="0">
                          <a:solidFill>
                            <a:srgbClr val="000000"/>
                          </a:solidFill>
                          <a:effectLst/>
                        </a:rPr>
                        <a:t>94,43%</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dirty="0">
                          <a:solidFill>
                            <a:srgbClr val="000000"/>
                          </a:solidFill>
                          <a:effectLst/>
                        </a:rPr>
                        <a:t>5,57%</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extLst>
                  <a:ext uri="{0D108BD9-81ED-4DB2-BD59-A6C34878D82A}">
                    <a16:rowId xmlns:a16="http://schemas.microsoft.com/office/drawing/2014/main" val="624806766"/>
                  </a:ext>
                </a:extLst>
              </a:tr>
              <a:tr h="184139">
                <a:tc>
                  <a:txBody>
                    <a:bodyPr/>
                    <a:lstStyle/>
                    <a:p>
                      <a:pPr algn="ctr" fontAlgn="b"/>
                      <a:r>
                        <a:rPr lang="it-IT" sz="1100" b="1" u="none" strike="noStrike" dirty="0">
                          <a:solidFill>
                            <a:srgbClr val="000000"/>
                          </a:solidFill>
                          <a:effectLst/>
                        </a:rPr>
                        <a:t>Veneto</a:t>
                      </a:r>
                      <a:endParaRPr lang="it-IT" sz="11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ctr"/>
                      <a:r>
                        <a:rPr lang="it-IT" sz="1100" b="0" u="none" strike="noStrike" dirty="0">
                          <a:solidFill>
                            <a:srgbClr val="000000"/>
                          </a:solidFill>
                          <a:effectLst/>
                        </a:rPr>
                        <a:t>93,56%</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0" u="none" strike="noStrike" dirty="0">
                          <a:solidFill>
                            <a:srgbClr val="000000"/>
                          </a:solidFill>
                          <a:effectLst/>
                        </a:rPr>
                        <a:t>6,44%</a:t>
                      </a:r>
                      <a:endParaRPr lang="it-IT" sz="1100" b="0"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extLst>
                  <a:ext uri="{0D108BD9-81ED-4DB2-BD59-A6C34878D82A}">
                    <a16:rowId xmlns:a16="http://schemas.microsoft.com/office/drawing/2014/main" val="479121929"/>
                  </a:ext>
                </a:extLst>
              </a:tr>
              <a:tr h="184139">
                <a:tc>
                  <a:txBody>
                    <a:bodyPr/>
                    <a:lstStyle/>
                    <a:p>
                      <a:pPr algn="ctr" fontAlgn="b"/>
                      <a:r>
                        <a:rPr lang="it-IT" sz="1100" b="1" u="none" strike="noStrike" dirty="0">
                          <a:solidFill>
                            <a:srgbClr val="000000"/>
                          </a:solidFill>
                          <a:effectLst/>
                        </a:rPr>
                        <a:t>Liguria</a:t>
                      </a:r>
                      <a:endParaRPr lang="it-IT" sz="1100" b="1" i="0" u="none" strike="noStrike" dirty="0">
                        <a:solidFill>
                          <a:srgbClr val="000000"/>
                        </a:solidFill>
                        <a:effectLst/>
                        <a:latin typeface="Calibri" panose="020F0502020204030204" pitchFamily="34" charset="0"/>
                      </a:endParaRPr>
                    </a:p>
                  </a:txBody>
                  <a:tcPr marL="6350" marR="6350" marT="6350" marB="0" anchor="b">
                    <a:solidFill>
                      <a:srgbClr val="DCDCE2"/>
                    </a:solidFill>
                  </a:tcPr>
                </a:tc>
                <a:tc>
                  <a:txBody>
                    <a:bodyPr/>
                    <a:lstStyle/>
                    <a:p>
                      <a:pPr algn="ctr" fontAlgn="ctr"/>
                      <a:r>
                        <a:rPr lang="it-IT" sz="1100" b="0" u="none" strike="noStrike" dirty="0">
                          <a:solidFill>
                            <a:srgbClr val="000000"/>
                          </a:solidFill>
                          <a:effectLst/>
                        </a:rPr>
                        <a:t>95,75%</a:t>
                      </a:r>
                      <a:endParaRPr lang="it-IT" sz="1100" b="0"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0" u="none" strike="noStrike">
                          <a:solidFill>
                            <a:srgbClr val="000000"/>
                          </a:solidFill>
                          <a:effectLst/>
                        </a:rPr>
                        <a:t>4,25%</a:t>
                      </a:r>
                      <a:endParaRPr lang="it-IT" sz="1100" b="0" i="0" u="none" strike="noStrike">
                        <a:solidFill>
                          <a:srgbClr val="000000"/>
                        </a:solidFill>
                        <a:effectLst/>
                        <a:latin typeface="Calibri" panose="020F0502020204030204" pitchFamily="34" charset="0"/>
                      </a:endParaRPr>
                    </a:p>
                  </a:txBody>
                  <a:tcPr marL="6350" marR="6350" marT="6350" marB="0" anchor="ctr">
                    <a:solidFill>
                      <a:srgbClr val="DCDCE2"/>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rgbClr val="DCDCE2"/>
                    </a:solidFill>
                  </a:tcPr>
                </a:tc>
                <a:extLst>
                  <a:ext uri="{0D108BD9-81ED-4DB2-BD59-A6C34878D82A}">
                    <a16:rowId xmlns:a16="http://schemas.microsoft.com/office/drawing/2014/main" val="1674594440"/>
                  </a:ext>
                </a:extLst>
              </a:tr>
              <a:tr h="184139">
                <a:tc>
                  <a:txBody>
                    <a:bodyPr/>
                    <a:lstStyle/>
                    <a:p>
                      <a:pPr algn="ctr" fontAlgn="b"/>
                      <a:r>
                        <a:rPr lang="it-IT" sz="1100" b="1" u="none" strike="noStrike" dirty="0">
                          <a:solidFill>
                            <a:srgbClr val="000000"/>
                          </a:solidFill>
                          <a:effectLst/>
                        </a:rPr>
                        <a:t>Trento</a:t>
                      </a:r>
                      <a:endParaRPr lang="it-IT" sz="11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it-IT" sz="1100" b="0" u="none" strike="noStrike" dirty="0">
                          <a:solidFill>
                            <a:srgbClr val="000000"/>
                          </a:solidFill>
                          <a:effectLst/>
                        </a:rPr>
                        <a:t>78,54%</a:t>
                      </a:r>
                      <a:endParaRPr lang="it-IT" sz="11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it-IT" sz="1100" b="0" u="none" strike="noStrike" dirty="0">
                          <a:solidFill>
                            <a:srgbClr val="000000"/>
                          </a:solidFill>
                          <a:effectLst/>
                        </a:rPr>
                        <a:t>21,46%</a:t>
                      </a:r>
                      <a:endParaRPr lang="it-IT" sz="11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ctr"/>
                      <a:r>
                        <a:rPr lang="it-IT" sz="1100" b="1" u="none" strike="noStrike" dirty="0">
                          <a:solidFill>
                            <a:srgbClr val="000000"/>
                          </a:solidFill>
                          <a:effectLst/>
                        </a:rPr>
                        <a:t>100,00%</a:t>
                      </a:r>
                      <a:endParaRPr lang="it-IT" sz="1100" b="1" i="0" u="none" strike="noStrike" dirty="0">
                        <a:solidFill>
                          <a:srgbClr val="000000"/>
                        </a:solidFill>
                        <a:effectLst/>
                        <a:latin typeface="Calibri" panose="020F0502020204030204" pitchFamily="34" charset="0"/>
                      </a:endParaRPr>
                    </a:p>
                  </a:txBody>
                  <a:tcPr marL="6350" marR="6350" marT="6350" marB="0" anchor="ctr">
                    <a:solidFill>
                      <a:schemeClr val="bg1"/>
                    </a:solidFill>
                  </a:tcPr>
                </a:tc>
                <a:extLst>
                  <a:ext uri="{0D108BD9-81ED-4DB2-BD59-A6C34878D82A}">
                    <a16:rowId xmlns:a16="http://schemas.microsoft.com/office/drawing/2014/main" val="1511161224"/>
                  </a:ext>
                </a:extLst>
              </a:tr>
            </a:tbl>
          </a:graphicData>
        </a:graphic>
      </p:graphicFrame>
    </p:spTree>
    <p:extLst>
      <p:ext uri="{BB962C8B-B14F-4D97-AF65-F5344CB8AC3E}">
        <p14:creationId xmlns:p14="http://schemas.microsoft.com/office/powerpoint/2010/main" val="1385277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2557" y="1773610"/>
            <a:ext cx="6106886" cy="707886"/>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TEMPI DI ATTUAZIONE</a:t>
            </a:r>
          </a:p>
        </p:txBody>
      </p:sp>
    </p:spTree>
    <p:extLst>
      <p:ext uri="{BB962C8B-B14F-4D97-AF65-F5344CB8AC3E}">
        <p14:creationId xmlns:p14="http://schemas.microsoft.com/office/powerpoint/2010/main" val="186304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a:xfrm>
            <a:off x="1035504" y="579105"/>
            <a:ext cx="10728944" cy="492557"/>
          </a:xfrm>
        </p:spPr>
        <p:txBody>
          <a:bodyPr/>
          <a:lstStyle/>
          <a:p>
            <a:r>
              <a:rPr lang="it-IT" dirty="0"/>
              <a:t>TEMPI DI ATTUAZIONE</a:t>
            </a:r>
          </a:p>
        </p:txBody>
      </p:sp>
      <p:cxnSp>
        <p:nvCxnSpPr>
          <p:cNvPr id="6" name="Straight Connector 75">
            <a:extLst>
              <a:ext uri="{FF2B5EF4-FFF2-40B4-BE49-F238E27FC236}">
                <a16:creationId xmlns:a16="http://schemas.microsoft.com/office/drawing/2014/main" id="{71CDB1B1-A901-4B0B-B57B-71C0BAFF0939}"/>
              </a:ext>
            </a:extLst>
          </p:cNvPr>
          <p:cNvCxnSpPr>
            <a:cxnSpLocks/>
          </p:cNvCxnSpPr>
          <p:nvPr/>
        </p:nvCxnSpPr>
        <p:spPr>
          <a:xfrm>
            <a:off x="2525573" y="2452018"/>
            <a:ext cx="0" cy="43569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7" name="CasellaDiTesto 6">
            <a:extLst>
              <a:ext uri="{FF2B5EF4-FFF2-40B4-BE49-F238E27FC236}">
                <a16:creationId xmlns:a16="http://schemas.microsoft.com/office/drawing/2014/main" id="{E026DA1D-5BB9-41DA-B106-AAED698E521E}"/>
              </a:ext>
            </a:extLst>
          </p:cNvPr>
          <p:cNvSpPr txBox="1"/>
          <p:nvPr/>
        </p:nvSpPr>
        <p:spPr>
          <a:xfrm>
            <a:off x="1191693" y="1786667"/>
            <a:ext cx="2667761" cy="523220"/>
          </a:xfrm>
          <a:prstGeom prst="rect">
            <a:avLst/>
          </a:prstGeom>
          <a:noFill/>
        </p:spPr>
        <p:txBody>
          <a:bodyPr wrap="square">
            <a:spAutoFit/>
          </a:bodyPr>
          <a:lstStyle/>
          <a:p>
            <a:pPr algn="ctr"/>
            <a:r>
              <a:rPr lang="it-IT" sz="1400" dirty="0">
                <a:solidFill>
                  <a:srgbClr val="212121"/>
                </a:solidFill>
                <a:effectLst/>
                <a:latin typeface="Century Gothic" panose="020B0502020202020204" pitchFamily="34" charset="0"/>
                <a:ea typeface="Times New Roman" panose="02020603050405020304" pitchFamily="18" charset="0"/>
              </a:rPr>
              <a:t>27 marzo: </a:t>
            </a:r>
            <a:r>
              <a:rPr lang="it-IT" sz="1400" dirty="0" err="1">
                <a:solidFill>
                  <a:srgbClr val="212121"/>
                </a:solidFill>
                <a:effectLst/>
                <a:latin typeface="Century Gothic" panose="020B0502020202020204" pitchFamily="34" charset="0"/>
                <a:ea typeface="Times New Roman" panose="02020603050405020304" pitchFamily="18" charset="0"/>
              </a:rPr>
              <a:t>Anpal</a:t>
            </a:r>
            <a:r>
              <a:rPr lang="it-IT" sz="1400" dirty="0">
                <a:solidFill>
                  <a:srgbClr val="212121"/>
                </a:solidFill>
                <a:effectLst/>
                <a:latin typeface="Century Gothic" panose="020B0502020202020204" pitchFamily="34" charset="0"/>
                <a:ea typeface="Times New Roman" panose="02020603050405020304" pitchFamily="18" charset="0"/>
              </a:rPr>
              <a:t> valuta coerenza dei PAR</a:t>
            </a:r>
            <a:endParaRPr lang="it-IT" sz="1400" dirty="0">
              <a:effectLst/>
              <a:latin typeface="Century Gothic" panose="020B0502020202020204" pitchFamily="34" charset="0"/>
              <a:ea typeface="Calibri" panose="020F0502020204030204" pitchFamily="34" charset="0"/>
            </a:endParaRPr>
          </a:p>
        </p:txBody>
      </p:sp>
      <p:grpSp>
        <p:nvGrpSpPr>
          <p:cNvPr id="8" name="Gruppo 7">
            <a:extLst>
              <a:ext uri="{FF2B5EF4-FFF2-40B4-BE49-F238E27FC236}">
                <a16:creationId xmlns:a16="http://schemas.microsoft.com/office/drawing/2014/main" id="{706D2D46-4338-41F5-AD54-8726005F6908}"/>
              </a:ext>
            </a:extLst>
          </p:cNvPr>
          <p:cNvGrpSpPr/>
          <p:nvPr/>
        </p:nvGrpSpPr>
        <p:grpSpPr>
          <a:xfrm>
            <a:off x="266701" y="2743674"/>
            <a:ext cx="11953112" cy="1034785"/>
            <a:chOff x="-1" y="3008850"/>
            <a:chExt cx="11018512" cy="1034785"/>
          </a:xfrm>
        </p:grpSpPr>
        <p:sp>
          <p:nvSpPr>
            <p:cNvPr id="9" name="Triangolo isoscele 8">
              <a:extLst>
                <a:ext uri="{FF2B5EF4-FFF2-40B4-BE49-F238E27FC236}">
                  <a16:creationId xmlns:a16="http://schemas.microsoft.com/office/drawing/2014/main" id="{DF5C8258-1BC5-4D26-8FC1-0C8B7A6C68CA}"/>
                </a:ext>
              </a:extLst>
            </p:cNvPr>
            <p:cNvSpPr/>
            <p:nvPr/>
          </p:nvSpPr>
          <p:spPr>
            <a:xfrm rot="5400000">
              <a:off x="10015972" y="3041096"/>
              <a:ext cx="1034785" cy="970293"/>
            </a:xfrm>
            <a:prstGeom prst="triangle">
              <a:avLst/>
            </a:prstGeom>
            <a:solidFill>
              <a:srgbClr val="21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799"/>
            </a:p>
          </p:txBody>
        </p:sp>
        <p:sp>
          <p:nvSpPr>
            <p:cNvPr id="10" name="Rounded Rectangle 11">
              <a:extLst>
                <a:ext uri="{FF2B5EF4-FFF2-40B4-BE49-F238E27FC236}">
                  <a16:creationId xmlns:a16="http://schemas.microsoft.com/office/drawing/2014/main" id="{96121BF9-91C0-4893-9CBD-2D03F3D58F1B}"/>
                </a:ext>
              </a:extLst>
            </p:cNvPr>
            <p:cNvSpPr/>
            <p:nvPr/>
          </p:nvSpPr>
          <p:spPr>
            <a:xfrm>
              <a:off x="-1" y="3226044"/>
              <a:ext cx="10305281" cy="600398"/>
            </a:xfrm>
            <a:prstGeom prst="roundRect">
              <a:avLst>
                <a:gd name="adj" fmla="val 50000"/>
              </a:avLst>
            </a:prstGeom>
            <a:solidFill>
              <a:srgbClr val="212C56"/>
            </a:solidFill>
            <a:ln w="12700" cap="flat" cmpd="sng" algn="ctr">
              <a:noFill/>
              <a:prstDash val="solid"/>
              <a:miter lim="800000"/>
            </a:ln>
            <a:effectLst/>
          </p:spPr>
          <p:txBody>
            <a:bodyPr rtlCol="0" anchor="ctr"/>
            <a:lstStyle/>
            <a:p>
              <a:pPr algn="ctr" defTabSz="713018">
                <a:defRPr/>
              </a:pPr>
              <a:endParaRPr lang="bg-BG" sz="1200" b="1" kern="0">
                <a:solidFill>
                  <a:srgbClr val="001F5C"/>
                </a:solidFill>
                <a:latin typeface="+mj-lt"/>
              </a:endParaRPr>
            </a:p>
          </p:txBody>
        </p:sp>
        <p:sp>
          <p:nvSpPr>
            <p:cNvPr id="11" name="CasellaDiTesto 10">
              <a:extLst>
                <a:ext uri="{FF2B5EF4-FFF2-40B4-BE49-F238E27FC236}">
                  <a16:creationId xmlns:a16="http://schemas.microsoft.com/office/drawing/2014/main" id="{33B489FE-916A-4E36-BFE5-5A9A93C5D01E}"/>
                </a:ext>
              </a:extLst>
            </p:cNvPr>
            <p:cNvSpPr txBox="1"/>
            <p:nvPr/>
          </p:nvSpPr>
          <p:spPr>
            <a:xfrm>
              <a:off x="115163" y="3361641"/>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M1</a:t>
              </a:r>
            </a:p>
          </p:txBody>
        </p:sp>
        <p:sp>
          <p:nvSpPr>
            <p:cNvPr id="12" name="CasellaDiTesto 11">
              <a:extLst>
                <a:ext uri="{FF2B5EF4-FFF2-40B4-BE49-F238E27FC236}">
                  <a16:creationId xmlns:a16="http://schemas.microsoft.com/office/drawing/2014/main" id="{0FA274CA-CCA3-42FF-BDC1-3190D52BE9DF}"/>
                </a:ext>
              </a:extLst>
            </p:cNvPr>
            <p:cNvSpPr txBox="1"/>
            <p:nvPr/>
          </p:nvSpPr>
          <p:spPr>
            <a:xfrm>
              <a:off x="896112" y="3361641"/>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M2</a:t>
              </a:r>
            </a:p>
          </p:txBody>
        </p:sp>
        <p:sp>
          <p:nvSpPr>
            <p:cNvPr id="13" name="CasellaDiTesto 12">
              <a:extLst>
                <a:ext uri="{FF2B5EF4-FFF2-40B4-BE49-F238E27FC236}">
                  <a16:creationId xmlns:a16="http://schemas.microsoft.com/office/drawing/2014/main" id="{B113A80B-F06B-4496-B707-B24DB9ADA3C3}"/>
                </a:ext>
              </a:extLst>
            </p:cNvPr>
            <p:cNvSpPr txBox="1"/>
            <p:nvPr/>
          </p:nvSpPr>
          <p:spPr>
            <a:xfrm>
              <a:off x="2458009" y="3367066"/>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M4</a:t>
              </a:r>
            </a:p>
          </p:txBody>
        </p:sp>
        <p:sp>
          <p:nvSpPr>
            <p:cNvPr id="14" name="CasellaDiTesto 13">
              <a:extLst>
                <a:ext uri="{FF2B5EF4-FFF2-40B4-BE49-F238E27FC236}">
                  <a16:creationId xmlns:a16="http://schemas.microsoft.com/office/drawing/2014/main" id="{B668475F-D730-4028-A4AD-414E9E00E4FA}"/>
                </a:ext>
              </a:extLst>
            </p:cNvPr>
            <p:cNvSpPr txBox="1"/>
            <p:nvPr/>
          </p:nvSpPr>
          <p:spPr>
            <a:xfrm>
              <a:off x="3978961" y="3358428"/>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M6</a:t>
              </a:r>
            </a:p>
          </p:txBody>
        </p:sp>
        <p:sp>
          <p:nvSpPr>
            <p:cNvPr id="15" name="CasellaDiTesto 14">
              <a:extLst>
                <a:ext uri="{FF2B5EF4-FFF2-40B4-BE49-F238E27FC236}">
                  <a16:creationId xmlns:a16="http://schemas.microsoft.com/office/drawing/2014/main" id="{1D5F5685-DFDC-4E0D-8582-8217437523D3}"/>
                </a:ext>
              </a:extLst>
            </p:cNvPr>
            <p:cNvSpPr txBox="1"/>
            <p:nvPr/>
          </p:nvSpPr>
          <p:spPr>
            <a:xfrm>
              <a:off x="1677061" y="3361641"/>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M3</a:t>
              </a:r>
            </a:p>
          </p:txBody>
        </p:sp>
        <p:sp>
          <p:nvSpPr>
            <p:cNvPr id="16" name="CasellaDiTesto 15">
              <a:extLst>
                <a:ext uri="{FF2B5EF4-FFF2-40B4-BE49-F238E27FC236}">
                  <a16:creationId xmlns:a16="http://schemas.microsoft.com/office/drawing/2014/main" id="{7B242954-388D-4934-A5BA-B40EBA103529}"/>
                </a:ext>
              </a:extLst>
            </p:cNvPr>
            <p:cNvSpPr txBox="1"/>
            <p:nvPr/>
          </p:nvSpPr>
          <p:spPr>
            <a:xfrm>
              <a:off x="3238957" y="3361641"/>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M5</a:t>
              </a:r>
            </a:p>
          </p:txBody>
        </p:sp>
        <p:sp>
          <p:nvSpPr>
            <p:cNvPr id="17" name="CasellaDiTesto 16">
              <a:extLst>
                <a:ext uri="{FF2B5EF4-FFF2-40B4-BE49-F238E27FC236}">
                  <a16:creationId xmlns:a16="http://schemas.microsoft.com/office/drawing/2014/main" id="{7B33EF7F-7DF6-4BA7-ABEE-19BD9735211A}"/>
                </a:ext>
              </a:extLst>
            </p:cNvPr>
            <p:cNvSpPr txBox="1"/>
            <p:nvPr/>
          </p:nvSpPr>
          <p:spPr>
            <a:xfrm>
              <a:off x="4759909" y="3357010"/>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M7</a:t>
              </a:r>
            </a:p>
          </p:txBody>
        </p:sp>
        <p:sp>
          <p:nvSpPr>
            <p:cNvPr id="18" name="CasellaDiTesto 17">
              <a:extLst>
                <a:ext uri="{FF2B5EF4-FFF2-40B4-BE49-F238E27FC236}">
                  <a16:creationId xmlns:a16="http://schemas.microsoft.com/office/drawing/2014/main" id="{F686358B-B76B-46B5-894C-3B693D4CE5FE}"/>
                </a:ext>
              </a:extLst>
            </p:cNvPr>
            <p:cNvSpPr txBox="1"/>
            <p:nvPr/>
          </p:nvSpPr>
          <p:spPr>
            <a:xfrm>
              <a:off x="5540858" y="3357010"/>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M8</a:t>
              </a:r>
            </a:p>
          </p:txBody>
        </p:sp>
        <p:sp>
          <p:nvSpPr>
            <p:cNvPr id="19" name="CasellaDiTesto 18">
              <a:extLst>
                <a:ext uri="{FF2B5EF4-FFF2-40B4-BE49-F238E27FC236}">
                  <a16:creationId xmlns:a16="http://schemas.microsoft.com/office/drawing/2014/main" id="{524EEF0E-5C34-40A5-AEAB-2C31B511A120}"/>
                </a:ext>
              </a:extLst>
            </p:cNvPr>
            <p:cNvSpPr txBox="1"/>
            <p:nvPr/>
          </p:nvSpPr>
          <p:spPr>
            <a:xfrm>
              <a:off x="6254090" y="3357010"/>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M9</a:t>
              </a:r>
            </a:p>
          </p:txBody>
        </p:sp>
        <p:sp>
          <p:nvSpPr>
            <p:cNvPr id="20" name="CasellaDiTesto 19">
              <a:extLst>
                <a:ext uri="{FF2B5EF4-FFF2-40B4-BE49-F238E27FC236}">
                  <a16:creationId xmlns:a16="http://schemas.microsoft.com/office/drawing/2014/main" id="{60FBAE3C-2E0A-420D-A3FE-862420C64CAE}"/>
                </a:ext>
              </a:extLst>
            </p:cNvPr>
            <p:cNvSpPr txBox="1"/>
            <p:nvPr/>
          </p:nvSpPr>
          <p:spPr>
            <a:xfrm>
              <a:off x="7035038" y="3357010"/>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M10</a:t>
              </a:r>
            </a:p>
          </p:txBody>
        </p:sp>
        <p:sp>
          <p:nvSpPr>
            <p:cNvPr id="21" name="CasellaDiTesto 20">
              <a:extLst>
                <a:ext uri="{FF2B5EF4-FFF2-40B4-BE49-F238E27FC236}">
                  <a16:creationId xmlns:a16="http://schemas.microsoft.com/office/drawing/2014/main" id="{9EB54C09-EA4D-4636-9FB9-08887A8ED4C3}"/>
                </a:ext>
              </a:extLst>
            </p:cNvPr>
            <p:cNvSpPr txBox="1"/>
            <p:nvPr/>
          </p:nvSpPr>
          <p:spPr>
            <a:xfrm>
              <a:off x="7815987" y="3357010"/>
              <a:ext cx="780949" cy="338466"/>
            </a:xfrm>
            <a:prstGeom prst="rect">
              <a:avLst/>
            </a:prstGeom>
            <a:solidFill>
              <a:schemeClr val="tx2"/>
            </a:solidFill>
            <a:ln>
              <a:noFill/>
            </a:ln>
          </p:spPr>
          <p:txBody>
            <a:bodyPr wrap="square" rtlCol="0">
              <a:spAutoFit/>
            </a:bodyPr>
            <a:lstStyle/>
            <a:p>
              <a:pPr algn="ctr"/>
              <a:r>
                <a:rPr lang="it-IT" sz="1600" b="1" dirty="0">
                  <a:solidFill>
                    <a:schemeClr val="bg1"/>
                  </a:solidFill>
                </a:rPr>
                <a:t>M11</a:t>
              </a:r>
            </a:p>
          </p:txBody>
        </p:sp>
        <p:sp>
          <p:nvSpPr>
            <p:cNvPr id="22" name="CasellaDiTesto 21">
              <a:extLst>
                <a:ext uri="{FF2B5EF4-FFF2-40B4-BE49-F238E27FC236}">
                  <a16:creationId xmlns:a16="http://schemas.microsoft.com/office/drawing/2014/main" id="{86EB8602-5E1B-41D7-AF63-02135C9CD20C}"/>
                </a:ext>
              </a:extLst>
            </p:cNvPr>
            <p:cNvSpPr txBox="1"/>
            <p:nvPr/>
          </p:nvSpPr>
          <p:spPr>
            <a:xfrm>
              <a:off x="8596935" y="3357010"/>
              <a:ext cx="780949" cy="338466"/>
            </a:xfrm>
            <a:prstGeom prst="rect">
              <a:avLst/>
            </a:prstGeom>
            <a:solidFill>
              <a:schemeClr val="tx2"/>
            </a:solidFill>
            <a:ln>
              <a:noFill/>
            </a:ln>
          </p:spPr>
          <p:txBody>
            <a:bodyPr wrap="square" rtlCol="0">
              <a:spAutoFit/>
            </a:bodyPr>
            <a:lstStyle/>
            <a:p>
              <a:pPr algn="ctr"/>
              <a:r>
                <a:rPr lang="it-IT" sz="1600" b="1" dirty="0">
                  <a:solidFill>
                    <a:schemeClr val="bg1"/>
                  </a:solidFill>
                </a:rPr>
                <a:t>M12</a:t>
              </a:r>
            </a:p>
          </p:txBody>
        </p:sp>
        <p:sp>
          <p:nvSpPr>
            <p:cNvPr id="23" name="CasellaDiTesto 22">
              <a:extLst>
                <a:ext uri="{FF2B5EF4-FFF2-40B4-BE49-F238E27FC236}">
                  <a16:creationId xmlns:a16="http://schemas.microsoft.com/office/drawing/2014/main" id="{610A0E02-44E9-4CE2-882D-4CB0B7C0EA25}"/>
                </a:ext>
              </a:extLst>
            </p:cNvPr>
            <p:cNvSpPr txBox="1"/>
            <p:nvPr/>
          </p:nvSpPr>
          <p:spPr>
            <a:xfrm>
              <a:off x="9377888" y="3367066"/>
              <a:ext cx="780949" cy="338466"/>
            </a:xfrm>
            <a:prstGeom prst="rect">
              <a:avLst/>
            </a:prstGeom>
            <a:solidFill>
              <a:schemeClr val="tx2"/>
            </a:solidFill>
            <a:ln>
              <a:noFill/>
            </a:ln>
          </p:spPr>
          <p:txBody>
            <a:bodyPr wrap="square" rtlCol="0">
              <a:spAutoFit/>
            </a:bodyPr>
            <a:lstStyle/>
            <a:p>
              <a:pPr algn="ctr"/>
              <a:r>
                <a:rPr lang="it-IT" sz="1600" b="1" dirty="0">
                  <a:solidFill>
                    <a:schemeClr val="bg1"/>
                  </a:solidFill>
                </a:rPr>
                <a:t>2023</a:t>
              </a:r>
            </a:p>
          </p:txBody>
        </p:sp>
        <p:sp>
          <p:nvSpPr>
            <p:cNvPr id="46" name="CasellaDiTesto 45">
              <a:extLst>
                <a:ext uri="{FF2B5EF4-FFF2-40B4-BE49-F238E27FC236}">
                  <a16:creationId xmlns:a16="http://schemas.microsoft.com/office/drawing/2014/main" id="{CD0D4A4C-661C-4FD7-8BE8-1F2305470CE1}"/>
                </a:ext>
              </a:extLst>
            </p:cNvPr>
            <p:cNvSpPr txBox="1"/>
            <p:nvPr/>
          </p:nvSpPr>
          <p:spPr>
            <a:xfrm>
              <a:off x="7842758" y="3356504"/>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M11</a:t>
              </a:r>
            </a:p>
          </p:txBody>
        </p:sp>
        <p:sp>
          <p:nvSpPr>
            <p:cNvPr id="47" name="CasellaDiTesto 46">
              <a:extLst>
                <a:ext uri="{FF2B5EF4-FFF2-40B4-BE49-F238E27FC236}">
                  <a16:creationId xmlns:a16="http://schemas.microsoft.com/office/drawing/2014/main" id="{EE8928FA-32C4-42FF-9855-62F68570973D}"/>
                </a:ext>
              </a:extLst>
            </p:cNvPr>
            <p:cNvSpPr txBox="1"/>
            <p:nvPr/>
          </p:nvSpPr>
          <p:spPr>
            <a:xfrm>
              <a:off x="8623706" y="3356504"/>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M12</a:t>
              </a:r>
            </a:p>
          </p:txBody>
        </p:sp>
        <p:sp>
          <p:nvSpPr>
            <p:cNvPr id="48" name="CasellaDiTesto 47">
              <a:extLst>
                <a:ext uri="{FF2B5EF4-FFF2-40B4-BE49-F238E27FC236}">
                  <a16:creationId xmlns:a16="http://schemas.microsoft.com/office/drawing/2014/main" id="{F5E740EF-0117-4B4F-B56A-1255FE1D3226}"/>
                </a:ext>
              </a:extLst>
            </p:cNvPr>
            <p:cNvSpPr txBox="1"/>
            <p:nvPr/>
          </p:nvSpPr>
          <p:spPr>
            <a:xfrm>
              <a:off x="9404658" y="3366560"/>
              <a:ext cx="780949" cy="338466"/>
            </a:xfrm>
            <a:prstGeom prst="rect">
              <a:avLst/>
            </a:prstGeom>
            <a:solidFill>
              <a:srgbClr val="212C56"/>
            </a:solidFill>
            <a:ln>
              <a:noFill/>
            </a:ln>
          </p:spPr>
          <p:txBody>
            <a:bodyPr wrap="square" rtlCol="0">
              <a:spAutoFit/>
            </a:bodyPr>
            <a:lstStyle/>
            <a:p>
              <a:pPr algn="ctr"/>
              <a:r>
                <a:rPr lang="it-IT" sz="1600" b="1" dirty="0">
                  <a:solidFill>
                    <a:schemeClr val="bg1"/>
                  </a:solidFill>
                </a:rPr>
                <a:t>2023</a:t>
              </a:r>
            </a:p>
          </p:txBody>
        </p:sp>
      </p:grpSp>
      <p:cxnSp>
        <p:nvCxnSpPr>
          <p:cNvPr id="24" name="Straight Connector 75">
            <a:extLst>
              <a:ext uri="{FF2B5EF4-FFF2-40B4-BE49-F238E27FC236}">
                <a16:creationId xmlns:a16="http://schemas.microsoft.com/office/drawing/2014/main" id="{B9BCD1A3-316E-424E-A1DF-90FCACBCF2DC}"/>
              </a:ext>
            </a:extLst>
          </p:cNvPr>
          <p:cNvCxnSpPr>
            <a:cxnSpLocks/>
          </p:cNvCxnSpPr>
          <p:nvPr/>
        </p:nvCxnSpPr>
        <p:spPr>
          <a:xfrm>
            <a:off x="4181058" y="3576969"/>
            <a:ext cx="0" cy="43569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25" name="CasellaDiTesto 24">
            <a:extLst>
              <a:ext uri="{FF2B5EF4-FFF2-40B4-BE49-F238E27FC236}">
                <a16:creationId xmlns:a16="http://schemas.microsoft.com/office/drawing/2014/main" id="{D50C60F5-A234-41BE-870B-38D4180C9371}"/>
              </a:ext>
            </a:extLst>
          </p:cNvPr>
          <p:cNvSpPr txBox="1"/>
          <p:nvPr/>
        </p:nvSpPr>
        <p:spPr>
          <a:xfrm>
            <a:off x="3356797" y="4137915"/>
            <a:ext cx="2307206" cy="1384995"/>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r>
              <a:rPr lang="it-IT" dirty="0"/>
              <a:t>Erogazione dei percorsi</a:t>
            </a:r>
          </a:p>
          <a:p>
            <a:pPr marL="285750" indent="-285750">
              <a:buFont typeface="Arial" panose="020B0604020202020204" pitchFamily="34" charset="0"/>
              <a:buChar char="•"/>
            </a:pPr>
            <a:r>
              <a:rPr lang="it-IT" dirty="0"/>
              <a:t>Regione Lombardia</a:t>
            </a:r>
          </a:p>
          <a:p>
            <a:pPr marL="285750" indent="-285750">
              <a:buFont typeface="Arial" panose="020B0604020202020204" pitchFamily="34" charset="0"/>
              <a:buChar char="•"/>
            </a:pPr>
            <a:r>
              <a:rPr lang="it-IT" dirty="0"/>
              <a:t>Regione Friuli Venezia Giulia</a:t>
            </a:r>
          </a:p>
          <a:p>
            <a:pPr marL="285750" indent="-285750">
              <a:buFont typeface="Arial" panose="020B0604020202020204" pitchFamily="34" charset="0"/>
              <a:buChar char="•"/>
            </a:pPr>
            <a:r>
              <a:rPr lang="it-IT" dirty="0"/>
              <a:t>Regione Umbria</a:t>
            </a:r>
          </a:p>
          <a:p>
            <a:pPr marL="285750" indent="-285750">
              <a:buFont typeface="Arial" panose="020B0604020202020204" pitchFamily="34" charset="0"/>
              <a:buChar char="•"/>
            </a:pPr>
            <a:r>
              <a:rPr lang="it-IT" dirty="0"/>
              <a:t>Regione Liguria</a:t>
            </a:r>
          </a:p>
        </p:txBody>
      </p:sp>
      <p:cxnSp>
        <p:nvCxnSpPr>
          <p:cNvPr id="26" name="Straight Connector 75">
            <a:extLst>
              <a:ext uri="{FF2B5EF4-FFF2-40B4-BE49-F238E27FC236}">
                <a16:creationId xmlns:a16="http://schemas.microsoft.com/office/drawing/2014/main" id="{9BBA2F7A-671E-496F-A3FD-DE39002B0F71}"/>
              </a:ext>
            </a:extLst>
          </p:cNvPr>
          <p:cNvCxnSpPr>
            <a:cxnSpLocks/>
          </p:cNvCxnSpPr>
          <p:nvPr/>
        </p:nvCxnSpPr>
        <p:spPr>
          <a:xfrm>
            <a:off x="3249523" y="3651032"/>
            <a:ext cx="0" cy="187187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27" name="CasellaDiTesto 26">
            <a:extLst>
              <a:ext uri="{FF2B5EF4-FFF2-40B4-BE49-F238E27FC236}">
                <a16:creationId xmlns:a16="http://schemas.microsoft.com/office/drawing/2014/main" id="{9F96DFBC-7DB7-4CC6-BA01-2E7094A48861}"/>
              </a:ext>
            </a:extLst>
          </p:cNvPr>
          <p:cNvSpPr txBox="1"/>
          <p:nvPr/>
        </p:nvSpPr>
        <p:spPr>
          <a:xfrm>
            <a:off x="2401611" y="5612676"/>
            <a:ext cx="1779447" cy="954107"/>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r>
              <a:rPr lang="it-IT" dirty="0"/>
              <a:t>Erogazione dei percorsi</a:t>
            </a:r>
          </a:p>
          <a:p>
            <a:r>
              <a:rPr lang="it-IT" dirty="0"/>
              <a:t>Reg. Emilia Romagna</a:t>
            </a:r>
          </a:p>
        </p:txBody>
      </p:sp>
      <p:cxnSp>
        <p:nvCxnSpPr>
          <p:cNvPr id="28" name="Straight Connector 75">
            <a:extLst>
              <a:ext uri="{FF2B5EF4-FFF2-40B4-BE49-F238E27FC236}">
                <a16:creationId xmlns:a16="http://schemas.microsoft.com/office/drawing/2014/main" id="{34A75141-C156-4D4F-AB29-4B284B8299CD}"/>
              </a:ext>
            </a:extLst>
          </p:cNvPr>
          <p:cNvCxnSpPr>
            <a:cxnSpLocks/>
          </p:cNvCxnSpPr>
          <p:nvPr/>
        </p:nvCxnSpPr>
        <p:spPr>
          <a:xfrm>
            <a:off x="5037538" y="2452018"/>
            <a:ext cx="0" cy="43569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29" name="CasellaDiTesto 28">
            <a:extLst>
              <a:ext uri="{FF2B5EF4-FFF2-40B4-BE49-F238E27FC236}">
                <a16:creationId xmlns:a16="http://schemas.microsoft.com/office/drawing/2014/main" id="{C747C15A-03DD-4AA2-B070-6CF694657EAE}"/>
              </a:ext>
            </a:extLst>
          </p:cNvPr>
          <p:cNvSpPr txBox="1"/>
          <p:nvPr/>
        </p:nvSpPr>
        <p:spPr>
          <a:xfrm>
            <a:off x="3732215" y="1398315"/>
            <a:ext cx="2667761" cy="954107"/>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r>
              <a:rPr lang="it-IT" dirty="0"/>
              <a:t>Erogazione dei percorsi</a:t>
            </a:r>
          </a:p>
          <a:p>
            <a:pPr marL="285750" indent="-285750">
              <a:buFont typeface="Arial" panose="020B0604020202020204" pitchFamily="34" charset="0"/>
              <a:buChar char="•"/>
            </a:pPr>
            <a:r>
              <a:rPr lang="it-IT" dirty="0"/>
              <a:t>Regione Piemonte</a:t>
            </a:r>
          </a:p>
          <a:p>
            <a:pPr marL="285750" indent="-285750">
              <a:buFont typeface="Arial" panose="020B0604020202020204" pitchFamily="34" charset="0"/>
              <a:buChar char="•"/>
            </a:pPr>
            <a:r>
              <a:rPr lang="it-IT" dirty="0"/>
              <a:t>Provincia di Trento</a:t>
            </a:r>
          </a:p>
          <a:p>
            <a:pPr marL="285750" indent="-285750">
              <a:buFont typeface="Arial" panose="020B0604020202020204" pitchFamily="34" charset="0"/>
              <a:buChar char="•"/>
            </a:pPr>
            <a:r>
              <a:rPr lang="it-IT" dirty="0"/>
              <a:t>Regione Veneto</a:t>
            </a:r>
          </a:p>
        </p:txBody>
      </p:sp>
      <p:cxnSp>
        <p:nvCxnSpPr>
          <p:cNvPr id="30" name="Straight Connector 75">
            <a:extLst>
              <a:ext uri="{FF2B5EF4-FFF2-40B4-BE49-F238E27FC236}">
                <a16:creationId xmlns:a16="http://schemas.microsoft.com/office/drawing/2014/main" id="{119ABD1F-3004-4FA3-949C-BE144F56B0D5}"/>
              </a:ext>
            </a:extLst>
          </p:cNvPr>
          <p:cNvCxnSpPr>
            <a:cxnSpLocks/>
          </p:cNvCxnSpPr>
          <p:nvPr/>
        </p:nvCxnSpPr>
        <p:spPr>
          <a:xfrm>
            <a:off x="9254115" y="3671963"/>
            <a:ext cx="0" cy="43569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31" name="CasellaDiTesto 30">
            <a:extLst>
              <a:ext uri="{FF2B5EF4-FFF2-40B4-BE49-F238E27FC236}">
                <a16:creationId xmlns:a16="http://schemas.microsoft.com/office/drawing/2014/main" id="{A5DA5D89-E604-45AD-9558-C6C821DF45FC}"/>
              </a:ext>
            </a:extLst>
          </p:cNvPr>
          <p:cNvSpPr txBox="1"/>
          <p:nvPr/>
        </p:nvSpPr>
        <p:spPr>
          <a:xfrm>
            <a:off x="7474865" y="4249158"/>
            <a:ext cx="2785660" cy="2031325"/>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r>
              <a:rPr lang="it-IT" dirty="0"/>
              <a:t>Raggiungimento Target: </a:t>
            </a:r>
          </a:p>
          <a:p>
            <a:pPr marL="285750" indent="-285750">
              <a:buFont typeface="Arial" panose="020B0604020202020204" pitchFamily="34" charset="0"/>
              <a:buChar char="•"/>
            </a:pPr>
            <a:r>
              <a:rPr lang="it-IT" dirty="0"/>
              <a:t>Umbria: 2880</a:t>
            </a:r>
          </a:p>
          <a:p>
            <a:pPr marL="285750" indent="-285750">
              <a:buFont typeface="Arial" panose="020B0604020202020204" pitchFamily="34" charset="0"/>
              <a:buChar char="•"/>
            </a:pPr>
            <a:r>
              <a:rPr lang="it-IT" dirty="0"/>
              <a:t>Provincia di Trento: 5950</a:t>
            </a:r>
          </a:p>
          <a:p>
            <a:pPr marL="285750" indent="-285750">
              <a:buFont typeface="Arial" panose="020B0604020202020204" pitchFamily="34" charset="0"/>
              <a:buChar char="•"/>
            </a:pPr>
            <a:r>
              <a:rPr lang="it-IT" dirty="0"/>
              <a:t>Lombardia: 69.060</a:t>
            </a:r>
          </a:p>
          <a:p>
            <a:pPr marL="285750" indent="-285750">
              <a:buFont typeface="Arial" panose="020B0604020202020204" pitchFamily="34" charset="0"/>
              <a:buChar char="•"/>
            </a:pPr>
            <a:r>
              <a:rPr lang="it-IT" dirty="0"/>
              <a:t>Emilia Romagna: 43.144</a:t>
            </a:r>
          </a:p>
          <a:p>
            <a:pPr marL="285750" indent="-285750">
              <a:buFont typeface="Arial" panose="020B0604020202020204" pitchFamily="34" charset="0"/>
              <a:buChar char="•"/>
            </a:pPr>
            <a:r>
              <a:rPr lang="it-IT" dirty="0"/>
              <a:t>Friuli Venezia Giulia: 2000</a:t>
            </a:r>
          </a:p>
          <a:p>
            <a:pPr marL="285750" indent="-285750">
              <a:buFont typeface="Arial" panose="020B0604020202020204" pitchFamily="34" charset="0"/>
              <a:buChar char="•"/>
            </a:pPr>
            <a:r>
              <a:rPr lang="it-IT" dirty="0"/>
              <a:t>Liguria: 3630</a:t>
            </a:r>
          </a:p>
          <a:p>
            <a:pPr marL="285750" indent="-285750">
              <a:buFont typeface="Arial" panose="020B0604020202020204" pitchFamily="34" charset="0"/>
              <a:buChar char="•"/>
            </a:pPr>
            <a:r>
              <a:rPr lang="it-IT" dirty="0"/>
              <a:t>Piemonte: 14.800</a:t>
            </a:r>
          </a:p>
          <a:p>
            <a:pPr marL="285750" indent="-285750">
              <a:buFont typeface="Arial" panose="020B0604020202020204" pitchFamily="34" charset="0"/>
              <a:buChar char="•"/>
            </a:pPr>
            <a:r>
              <a:rPr lang="it-IT" dirty="0"/>
              <a:t>Veneto: 20.000</a:t>
            </a:r>
          </a:p>
        </p:txBody>
      </p:sp>
      <p:cxnSp>
        <p:nvCxnSpPr>
          <p:cNvPr id="32" name="Straight Connector 75">
            <a:extLst>
              <a:ext uri="{FF2B5EF4-FFF2-40B4-BE49-F238E27FC236}">
                <a16:creationId xmlns:a16="http://schemas.microsoft.com/office/drawing/2014/main" id="{7A440031-CF30-4137-B460-DAF197BD294A}"/>
              </a:ext>
            </a:extLst>
          </p:cNvPr>
          <p:cNvCxnSpPr>
            <a:cxnSpLocks/>
          </p:cNvCxnSpPr>
          <p:nvPr/>
        </p:nvCxnSpPr>
        <p:spPr>
          <a:xfrm>
            <a:off x="10625666" y="2452018"/>
            <a:ext cx="0" cy="435698"/>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33" name="CasellaDiTesto 32">
            <a:extLst>
              <a:ext uri="{FF2B5EF4-FFF2-40B4-BE49-F238E27FC236}">
                <a16:creationId xmlns:a16="http://schemas.microsoft.com/office/drawing/2014/main" id="{84E984BE-E710-4484-93E2-5C59592E638F}"/>
              </a:ext>
            </a:extLst>
          </p:cNvPr>
          <p:cNvSpPr txBox="1"/>
          <p:nvPr/>
        </p:nvSpPr>
        <p:spPr>
          <a:xfrm>
            <a:off x="9514269" y="1964778"/>
            <a:ext cx="2667761" cy="307777"/>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r>
              <a:rPr lang="it-IT" dirty="0"/>
              <a:t>Riparto con nuovi criteri</a:t>
            </a:r>
          </a:p>
        </p:txBody>
      </p:sp>
      <p:cxnSp>
        <p:nvCxnSpPr>
          <p:cNvPr id="34" name="Straight Connector 75">
            <a:extLst>
              <a:ext uri="{FF2B5EF4-FFF2-40B4-BE49-F238E27FC236}">
                <a16:creationId xmlns:a16="http://schemas.microsoft.com/office/drawing/2014/main" id="{76CB5692-7BF2-40B5-BBCA-947D28F8707B}"/>
              </a:ext>
            </a:extLst>
          </p:cNvPr>
          <p:cNvCxnSpPr>
            <a:cxnSpLocks/>
          </p:cNvCxnSpPr>
          <p:nvPr/>
        </p:nvCxnSpPr>
        <p:spPr>
          <a:xfrm>
            <a:off x="10950109" y="3651032"/>
            <a:ext cx="0" cy="690594"/>
          </a:xfrm>
          <a:prstGeom prst="line">
            <a:avLst/>
          </a:prstGeom>
          <a:ln>
            <a:headEnd type="oval" w="lg" len="lg"/>
            <a:tailEnd type="oval" w="lg" len="lg"/>
          </a:ln>
        </p:spPr>
        <p:style>
          <a:lnRef idx="1">
            <a:schemeClr val="accent2"/>
          </a:lnRef>
          <a:fillRef idx="0">
            <a:schemeClr val="accent2"/>
          </a:fillRef>
          <a:effectRef idx="0">
            <a:schemeClr val="accent2"/>
          </a:effectRef>
          <a:fontRef idx="minor">
            <a:schemeClr val="tx1"/>
          </a:fontRef>
        </p:style>
      </p:cxnSp>
      <p:sp>
        <p:nvSpPr>
          <p:cNvPr id="35" name="CasellaDiTesto 34">
            <a:extLst>
              <a:ext uri="{FF2B5EF4-FFF2-40B4-BE49-F238E27FC236}">
                <a16:creationId xmlns:a16="http://schemas.microsoft.com/office/drawing/2014/main" id="{45848EC0-179D-4B69-9D5B-FC547BB81B31}"/>
              </a:ext>
            </a:extLst>
          </p:cNvPr>
          <p:cNvSpPr txBox="1"/>
          <p:nvPr/>
        </p:nvSpPr>
        <p:spPr>
          <a:xfrm>
            <a:off x="10016432" y="4452954"/>
            <a:ext cx="2165598" cy="1169551"/>
          </a:xfrm>
          <a:prstGeom prst="rect">
            <a:avLst/>
          </a:prstGeom>
          <a:noFill/>
        </p:spPr>
        <p:txBody>
          <a:bodyPr wrap="square">
            <a:spAutoFit/>
          </a:bodyPr>
          <a:lstStyle>
            <a:defPPr>
              <a:defRPr lang="it-IT"/>
            </a:defPPr>
            <a:lvl1pPr algn="ctr">
              <a:defRPr sz="1400">
                <a:solidFill>
                  <a:srgbClr val="212121"/>
                </a:solidFill>
                <a:effectLst/>
                <a:latin typeface="Century Gothic" panose="020B0502020202020204" pitchFamily="34" charset="0"/>
                <a:ea typeface="Times New Roman" panose="02020603050405020304" pitchFamily="18" charset="0"/>
              </a:defRPr>
            </a:lvl1pPr>
          </a:lstStyle>
          <a:p>
            <a:pPr marL="285750" indent="-285750">
              <a:buFont typeface="Arial" panose="020B0604020202020204" pitchFamily="34" charset="0"/>
              <a:buChar char="•"/>
            </a:pPr>
            <a:r>
              <a:rPr lang="it-IT" dirty="0"/>
              <a:t>Condivisione Linee Guida</a:t>
            </a:r>
          </a:p>
          <a:p>
            <a:pPr marL="285750" indent="-285750">
              <a:buFont typeface="Arial" panose="020B0604020202020204" pitchFamily="34" charset="0"/>
              <a:buChar char="•"/>
            </a:pPr>
            <a:r>
              <a:rPr lang="it-IT" dirty="0"/>
              <a:t>Approvazione altri Decreti Ministeriali correlati</a:t>
            </a:r>
          </a:p>
        </p:txBody>
      </p:sp>
    </p:spTree>
    <p:extLst>
      <p:ext uri="{BB962C8B-B14F-4D97-AF65-F5344CB8AC3E}">
        <p14:creationId xmlns:p14="http://schemas.microsoft.com/office/powerpoint/2010/main" val="1155833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2924403" y="2721908"/>
            <a:ext cx="6106886" cy="707886"/>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RISORSE</a:t>
            </a:r>
          </a:p>
        </p:txBody>
      </p:sp>
    </p:spTree>
    <p:extLst>
      <p:ext uri="{BB962C8B-B14F-4D97-AF65-F5344CB8AC3E}">
        <p14:creationId xmlns:p14="http://schemas.microsoft.com/office/powerpoint/2010/main" val="2711507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RISORSE</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a:t>PANORAMICA RISORSE DELLE REGIONI </a:t>
            </a:r>
          </a:p>
        </p:txBody>
      </p:sp>
      <p:sp>
        <p:nvSpPr>
          <p:cNvPr id="5" name="CasellaDiTesto 4">
            <a:extLst>
              <a:ext uri="{FF2B5EF4-FFF2-40B4-BE49-F238E27FC236}">
                <a16:creationId xmlns:a16="http://schemas.microsoft.com/office/drawing/2014/main" id="{07DCA9DC-2B97-4C07-8025-C1E6A09B3505}"/>
              </a:ext>
            </a:extLst>
          </p:cNvPr>
          <p:cNvSpPr txBox="1"/>
          <p:nvPr/>
        </p:nvSpPr>
        <p:spPr>
          <a:xfrm>
            <a:off x="164644" y="1472034"/>
            <a:ext cx="11907613" cy="646331"/>
          </a:xfrm>
          <a:prstGeom prst="rect">
            <a:avLst/>
          </a:prstGeom>
          <a:noFill/>
        </p:spPr>
        <p:txBody>
          <a:bodyPr wrap="square">
            <a:spAutoFit/>
          </a:bodyPr>
          <a:lstStyle/>
          <a:p>
            <a:pPr algn="just"/>
            <a:r>
              <a:rPr lang="it-IT" sz="1200" dirty="0"/>
              <a:t>I PAR hanno distribuito le risorse ripartite con il decreto interministeriale 5 novembre 2021, eventualmente integrate con risorse proprie, tra i diversi percorsi secondo criteri che talvolta presentano delle differenze rilevanti. La prima particolarità che emerge è che solo Lombardia e Umbria hanno stanziato delle risorse sull’</a:t>
            </a:r>
            <a:r>
              <a:rPr lang="it-IT" sz="1200" dirty="0" err="1"/>
              <a:t>assessment</a:t>
            </a:r>
            <a:r>
              <a:rPr lang="it-IT" sz="1200" dirty="0"/>
              <a:t>. Ciò è dovuto al fatto che solo queste due regioni hanno previsto un intervento dei privati accreditati già in questa fase.</a:t>
            </a:r>
          </a:p>
        </p:txBody>
      </p:sp>
      <p:graphicFrame>
        <p:nvGraphicFramePr>
          <p:cNvPr id="6" name="Oggetto 5">
            <a:extLst>
              <a:ext uri="{FF2B5EF4-FFF2-40B4-BE49-F238E27FC236}">
                <a16:creationId xmlns:a16="http://schemas.microsoft.com/office/drawing/2014/main" id="{6011478F-332C-4AF1-9427-1EC45180766B}"/>
              </a:ext>
            </a:extLst>
          </p:cNvPr>
          <p:cNvGraphicFramePr>
            <a:graphicFrameLocks noChangeAspect="1"/>
          </p:cNvGraphicFramePr>
          <p:nvPr>
            <p:extLst>
              <p:ext uri="{D42A27DB-BD31-4B8C-83A1-F6EECF244321}">
                <p14:modId xmlns:p14="http://schemas.microsoft.com/office/powerpoint/2010/main" val="303557342"/>
              </p:ext>
            </p:extLst>
          </p:nvPr>
        </p:nvGraphicFramePr>
        <p:xfrm>
          <a:off x="509753" y="2514600"/>
          <a:ext cx="11276466" cy="3209939"/>
        </p:xfrm>
        <a:graphic>
          <a:graphicData uri="http://schemas.openxmlformats.org/presentationml/2006/ole">
            <mc:AlternateContent xmlns:mc="http://schemas.openxmlformats.org/markup-compatibility/2006">
              <mc:Choice xmlns:v="urn:schemas-microsoft-com:vml" Requires="v">
                <p:oleObj spid="_x0000_s1029" name="Worksheet" r:id="rId3" imgW="11169620" imgH="1479665" progId="Excel.Sheet.12">
                  <p:embed/>
                </p:oleObj>
              </mc:Choice>
              <mc:Fallback>
                <p:oleObj name="Worksheet" r:id="rId3" imgW="11169620" imgH="1479665" progId="Excel.Sheet.12">
                  <p:embed/>
                  <p:pic>
                    <p:nvPicPr>
                      <p:cNvPr id="6" name="Oggetto 5">
                        <a:extLst>
                          <a:ext uri="{FF2B5EF4-FFF2-40B4-BE49-F238E27FC236}">
                            <a16:creationId xmlns:a16="http://schemas.microsoft.com/office/drawing/2014/main" id="{6011478F-332C-4AF1-9427-1EC45180766B}"/>
                          </a:ext>
                        </a:extLst>
                      </p:cNvPr>
                      <p:cNvPicPr/>
                      <p:nvPr/>
                    </p:nvPicPr>
                    <p:blipFill>
                      <a:blip r:embed="rId4"/>
                      <a:stretch>
                        <a:fillRect/>
                      </a:stretch>
                    </p:blipFill>
                    <p:spPr>
                      <a:xfrm>
                        <a:off x="509753" y="2514600"/>
                        <a:ext cx="11276466" cy="3209939"/>
                      </a:xfrm>
                      <a:prstGeom prst="rect">
                        <a:avLst/>
                      </a:prstGeom>
                    </p:spPr>
                  </p:pic>
                </p:oleObj>
              </mc:Fallback>
            </mc:AlternateContent>
          </a:graphicData>
        </a:graphic>
      </p:graphicFrame>
    </p:spTree>
    <p:extLst>
      <p:ext uri="{BB962C8B-B14F-4D97-AF65-F5344CB8AC3E}">
        <p14:creationId xmlns:p14="http://schemas.microsoft.com/office/powerpoint/2010/main" val="418747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A1B16F3-6090-4E0C-A5A7-B4BFBAAC280C}"/>
              </a:ext>
            </a:extLst>
          </p:cNvPr>
          <p:cNvSpPr>
            <a:spLocks noGrp="1"/>
          </p:cNvSpPr>
          <p:nvPr>
            <p:ph type="body" sz="quarter" idx="10"/>
          </p:nvPr>
        </p:nvSpPr>
        <p:spPr>
          <a:xfrm>
            <a:off x="5881688" y="3286125"/>
            <a:ext cx="5111750" cy="2951981"/>
          </a:xfrm>
        </p:spPr>
        <p:txBody>
          <a:bodyPr/>
          <a:lstStyle/>
          <a:p>
            <a:pPr marL="285750" indent="-285750">
              <a:buClr>
                <a:srgbClr val="C8D152"/>
              </a:buClr>
              <a:buFont typeface="Wingdings" panose="05000000000000000000" pitchFamily="2" charset="2"/>
              <a:buChar char="§"/>
            </a:pPr>
            <a:r>
              <a:rPr lang="it-IT" b="1"/>
              <a:t>INTRODUZIONE </a:t>
            </a:r>
          </a:p>
          <a:p>
            <a:pPr marL="285750" indent="-285750">
              <a:buClr>
                <a:srgbClr val="C8D152"/>
              </a:buClr>
              <a:buFont typeface="Wingdings" panose="05000000000000000000" pitchFamily="2" charset="2"/>
              <a:buChar char="§"/>
            </a:pPr>
            <a:r>
              <a:rPr lang="it-IT" b="1"/>
              <a:t>AZIONI PER LO SVILUPPO</a:t>
            </a:r>
          </a:p>
          <a:p>
            <a:pPr marL="285750" indent="-285750">
              <a:buClr>
                <a:srgbClr val="C8D152"/>
              </a:buClr>
              <a:buFont typeface="Wingdings" panose="05000000000000000000" pitchFamily="2" charset="2"/>
              <a:buChar char="§"/>
            </a:pPr>
            <a:r>
              <a:rPr lang="it-IT" b="1"/>
              <a:t>DESCRIZIONE DEGLI INTERVENTI </a:t>
            </a:r>
          </a:p>
          <a:p>
            <a:pPr marL="285750" indent="-285750">
              <a:buClr>
                <a:srgbClr val="C8D152"/>
              </a:buClr>
              <a:buFont typeface="Wingdings" panose="05000000000000000000" pitchFamily="2" charset="2"/>
              <a:buChar char="§"/>
            </a:pPr>
            <a:r>
              <a:rPr lang="it-IT" b="1"/>
              <a:t>INTEGRAZIONE CON ALTRE FONTI DI FINANZIAMENTO </a:t>
            </a:r>
          </a:p>
          <a:p>
            <a:pPr marL="285750" indent="-285750">
              <a:buClr>
                <a:srgbClr val="C8D152"/>
              </a:buClr>
              <a:buFont typeface="Wingdings" panose="05000000000000000000" pitchFamily="2" charset="2"/>
              <a:buChar char="§"/>
            </a:pPr>
            <a:r>
              <a:rPr lang="it-IT" b="1"/>
              <a:t>TEMPI DI ATTUAZIONE </a:t>
            </a:r>
          </a:p>
          <a:p>
            <a:pPr marL="285750" indent="-285750">
              <a:buClr>
                <a:srgbClr val="C8D152"/>
              </a:buClr>
              <a:buFont typeface="Wingdings" panose="05000000000000000000" pitchFamily="2" charset="2"/>
              <a:buChar char="§"/>
            </a:pPr>
            <a:r>
              <a:rPr lang="it-IT" b="1"/>
              <a:t>RISORSE </a:t>
            </a:r>
          </a:p>
          <a:p>
            <a:pPr marL="285750" indent="-285750">
              <a:buClr>
                <a:srgbClr val="C8D152"/>
              </a:buClr>
              <a:buFont typeface="Wingdings" panose="05000000000000000000" pitchFamily="2" charset="2"/>
              <a:buChar char="§"/>
            </a:pPr>
            <a:r>
              <a:rPr lang="it-IT" b="1"/>
              <a:t>PROSPETTIVE EVOLUTIVE </a:t>
            </a:r>
            <a:br>
              <a:rPr lang="it-IT"/>
            </a:br>
            <a:endParaRPr lang="it-IT"/>
          </a:p>
        </p:txBody>
      </p:sp>
    </p:spTree>
    <p:extLst>
      <p:ext uri="{BB962C8B-B14F-4D97-AF65-F5344CB8AC3E}">
        <p14:creationId xmlns:p14="http://schemas.microsoft.com/office/powerpoint/2010/main" val="207907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4144" y="3075851"/>
            <a:ext cx="6106886" cy="707886"/>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PROSPETTIVE EVOLUTIVE</a:t>
            </a:r>
          </a:p>
        </p:txBody>
      </p:sp>
    </p:spTree>
    <p:extLst>
      <p:ext uri="{BB962C8B-B14F-4D97-AF65-F5344CB8AC3E}">
        <p14:creationId xmlns:p14="http://schemas.microsoft.com/office/powerpoint/2010/main" val="49018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PROSPETTIVE EVOLUTIVE </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a:t>PUNTI DI SVILUPPO </a:t>
            </a:r>
          </a:p>
        </p:txBody>
      </p:sp>
      <p:sp>
        <p:nvSpPr>
          <p:cNvPr id="5" name="CasellaDiTesto 4">
            <a:extLst>
              <a:ext uri="{FF2B5EF4-FFF2-40B4-BE49-F238E27FC236}">
                <a16:creationId xmlns:a16="http://schemas.microsoft.com/office/drawing/2014/main" id="{4A69D8F8-F6FC-45C5-9576-99FD3DEF31CA}"/>
              </a:ext>
            </a:extLst>
          </p:cNvPr>
          <p:cNvSpPr txBox="1"/>
          <p:nvPr/>
        </p:nvSpPr>
        <p:spPr>
          <a:xfrm>
            <a:off x="152400" y="1392647"/>
            <a:ext cx="11876314" cy="523220"/>
          </a:xfrm>
          <a:prstGeom prst="rect">
            <a:avLst/>
          </a:prstGeom>
          <a:noFill/>
        </p:spPr>
        <p:txBody>
          <a:bodyPr wrap="square">
            <a:spAutoFit/>
          </a:bodyPr>
          <a:lstStyle/>
          <a:p>
            <a:r>
              <a:rPr lang="it-IT" sz="1400"/>
              <a:t>Quali sono i punti che permetteranno di valutare quanto GOL ha risposto alle aspettative sollevate dalla massiccia disponibilità di risorse per innovare formazione, servizi e politiche del lavoro?</a:t>
            </a:r>
            <a:r>
              <a:rPr lang="it-IT" sz="1400" dirty="0"/>
              <a:t> I temi su cui ragionare:</a:t>
            </a:r>
            <a:r>
              <a:rPr lang="it-IT" sz="1400"/>
              <a:t> </a:t>
            </a:r>
          </a:p>
        </p:txBody>
      </p:sp>
      <p:cxnSp>
        <p:nvCxnSpPr>
          <p:cNvPr id="10" name="Google Shape;5259;p36">
            <a:extLst>
              <a:ext uri="{FF2B5EF4-FFF2-40B4-BE49-F238E27FC236}">
                <a16:creationId xmlns:a16="http://schemas.microsoft.com/office/drawing/2014/main" id="{0836D042-7453-4C13-913D-6610F3E99AE9}"/>
              </a:ext>
            </a:extLst>
          </p:cNvPr>
          <p:cNvCxnSpPr>
            <a:cxnSpLocks/>
          </p:cNvCxnSpPr>
          <p:nvPr/>
        </p:nvCxnSpPr>
        <p:spPr>
          <a:xfrm flipV="1">
            <a:off x="2117290" y="2853727"/>
            <a:ext cx="3203898" cy="2067"/>
          </a:xfrm>
          <a:prstGeom prst="straightConnector1">
            <a:avLst/>
          </a:prstGeom>
          <a:noFill/>
          <a:ln w="19050" cap="flat" cmpd="sng">
            <a:solidFill>
              <a:srgbClr val="005A81"/>
            </a:solidFill>
            <a:prstDash val="solid"/>
            <a:round/>
            <a:headEnd type="none" w="med" len="med"/>
            <a:tailEnd type="none" w="med" len="med"/>
          </a:ln>
        </p:spPr>
      </p:cxnSp>
      <p:cxnSp>
        <p:nvCxnSpPr>
          <p:cNvPr id="11" name="Google Shape;5260;p36">
            <a:extLst>
              <a:ext uri="{FF2B5EF4-FFF2-40B4-BE49-F238E27FC236}">
                <a16:creationId xmlns:a16="http://schemas.microsoft.com/office/drawing/2014/main" id="{D1B3293F-BCF6-4B1E-9854-9DE1F3686784}"/>
              </a:ext>
            </a:extLst>
          </p:cNvPr>
          <p:cNvCxnSpPr>
            <a:cxnSpLocks/>
          </p:cNvCxnSpPr>
          <p:nvPr/>
        </p:nvCxnSpPr>
        <p:spPr>
          <a:xfrm flipV="1">
            <a:off x="6257292" y="2853727"/>
            <a:ext cx="3391609" cy="2068"/>
          </a:xfrm>
          <a:prstGeom prst="straightConnector1">
            <a:avLst/>
          </a:prstGeom>
          <a:noFill/>
          <a:ln w="19050" cap="flat" cmpd="sng">
            <a:solidFill>
              <a:srgbClr val="005A81"/>
            </a:solidFill>
            <a:prstDash val="solid"/>
            <a:round/>
            <a:headEnd type="none" w="med" len="med"/>
            <a:tailEnd type="none" w="med" len="med"/>
          </a:ln>
        </p:spPr>
      </p:cxnSp>
      <p:grpSp>
        <p:nvGrpSpPr>
          <p:cNvPr id="12" name="Google Shape;5210;p36">
            <a:extLst>
              <a:ext uri="{FF2B5EF4-FFF2-40B4-BE49-F238E27FC236}">
                <a16:creationId xmlns:a16="http://schemas.microsoft.com/office/drawing/2014/main" id="{F5A66082-EA44-478F-B795-36620E4BD9A8}"/>
              </a:ext>
            </a:extLst>
          </p:cNvPr>
          <p:cNvGrpSpPr/>
          <p:nvPr/>
        </p:nvGrpSpPr>
        <p:grpSpPr>
          <a:xfrm>
            <a:off x="9629303" y="2705687"/>
            <a:ext cx="1058819" cy="292400"/>
            <a:chOff x="4368768" y="1694298"/>
            <a:chExt cx="869726" cy="709358"/>
          </a:xfrm>
        </p:grpSpPr>
        <p:sp>
          <p:nvSpPr>
            <p:cNvPr id="13" name="Google Shape;5211;p36">
              <a:extLst>
                <a:ext uri="{FF2B5EF4-FFF2-40B4-BE49-F238E27FC236}">
                  <a16:creationId xmlns:a16="http://schemas.microsoft.com/office/drawing/2014/main" id="{0C16AE08-C24C-441B-8DD1-FF6CD4271D46}"/>
                </a:ext>
              </a:extLst>
            </p:cNvPr>
            <p:cNvSpPr/>
            <p:nvPr/>
          </p:nvSpPr>
          <p:spPr>
            <a:xfrm>
              <a:off x="4368768" y="1694298"/>
              <a:ext cx="868529" cy="494888"/>
            </a:xfrm>
            <a:custGeom>
              <a:avLst/>
              <a:gdLst/>
              <a:ahLst/>
              <a:cxnLst/>
              <a:rect l="l" t="t" r="r" b="b"/>
              <a:pathLst>
                <a:path w="17457" h="9947" extrusionOk="0">
                  <a:moveTo>
                    <a:pt x="8766" y="0"/>
                  </a:moveTo>
                  <a:lnTo>
                    <a:pt x="1" y="4976"/>
                  </a:lnTo>
                  <a:lnTo>
                    <a:pt x="8691" y="9947"/>
                  </a:lnTo>
                  <a:lnTo>
                    <a:pt x="17456" y="4976"/>
                  </a:lnTo>
                  <a:lnTo>
                    <a:pt x="8766" y="0"/>
                  </a:ln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14" name="Google Shape;5212;p36">
              <a:extLst>
                <a:ext uri="{FF2B5EF4-FFF2-40B4-BE49-F238E27FC236}">
                  <a16:creationId xmlns:a16="http://schemas.microsoft.com/office/drawing/2014/main" id="{9344B9D1-243D-4647-9633-1237440B5D9D}"/>
                </a:ext>
              </a:extLst>
            </p:cNvPr>
            <p:cNvSpPr/>
            <p:nvPr/>
          </p:nvSpPr>
          <p:spPr>
            <a:xfrm>
              <a:off x="4802165" y="1939017"/>
              <a:ext cx="436329" cy="464639"/>
            </a:xfrm>
            <a:custGeom>
              <a:avLst/>
              <a:gdLst/>
              <a:ahLst/>
              <a:cxnLst/>
              <a:rect l="l" t="t" r="r" b="b"/>
              <a:pathLst>
                <a:path w="8770" h="9339" extrusionOk="0">
                  <a:moveTo>
                    <a:pt x="8765" y="1"/>
                  </a:moveTo>
                  <a:lnTo>
                    <a:pt x="0" y="4972"/>
                  </a:lnTo>
                  <a:lnTo>
                    <a:pt x="3" y="9338"/>
                  </a:lnTo>
                  <a:lnTo>
                    <a:pt x="8769" y="4363"/>
                  </a:lnTo>
                  <a:lnTo>
                    <a:pt x="8765"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15" name="Google Shape;5213;p36">
              <a:extLst>
                <a:ext uri="{FF2B5EF4-FFF2-40B4-BE49-F238E27FC236}">
                  <a16:creationId xmlns:a16="http://schemas.microsoft.com/office/drawing/2014/main" id="{FAE6E16C-E5BD-4C02-A9A0-2384BD4CD674}"/>
                </a:ext>
              </a:extLst>
            </p:cNvPr>
            <p:cNvSpPr/>
            <p:nvPr/>
          </p:nvSpPr>
          <p:spPr>
            <a:xfrm>
              <a:off x="4370734" y="1939017"/>
              <a:ext cx="432598" cy="464639"/>
            </a:xfrm>
            <a:custGeom>
              <a:avLst/>
              <a:gdLst/>
              <a:ahLst/>
              <a:cxnLst/>
              <a:rect l="l" t="t" r="r" b="b"/>
              <a:pathLst>
                <a:path w="8695" h="9339" extrusionOk="0">
                  <a:moveTo>
                    <a:pt x="1" y="1"/>
                  </a:moveTo>
                  <a:lnTo>
                    <a:pt x="4" y="4363"/>
                  </a:lnTo>
                  <a:lnTo>
                    <a:pt x="8694" y="9338"/>
                  </a:lnTo>
                  <a:lnTo>
                    <a:pt x="8691" y="4972"/>
                  </a:lnTo>
                  <a:lnTo>
                    <a:pt x="1" y="1"/>
                  </a:ln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pic>
        <p:nvPicPr>
          <p:cNvPr id="54" name="Elemento grafico 53" descr="Gruppo di donne con riempimento a tinta unita">
            <a:extLst>
              <a:ext uri="{FF2B5EF4-FFF2-40B4-BE49-F238E27FC236}">
                <a16:creationId xmlns:a16="http://schemas.microsoft.com/office/drawing/2014/main" id="{62B4D862-6B7C-435C-BE15-6B2147407B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8442" y="1850922"/>
            <a:ext cx="914400" cy="914400"/>
          </a:xfrm>
          <a:prstGeom prst="rect">
            <a:avLst/>
          </a:prstGeom>
        </p:spPr>
      </p:pic>
      <p:pic>
        <p:nvPicPr>
          <p:cNvPr id="56" name="Elemento grafico 55" descr="Aula con riempimento a tinta unita">
            <a:extLst>
              <a:ext uri="{FF2B5EF4-FFF2-40B4-BE49-F238E27FC236}">
                <a16:creationId xmlns:a16="http://schemas.microsoft.com/office/drawing/2014/main" id="{3DDD9097-FC67-4AA4-90B6-F50D50AFE0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7394" y="1892162"/>
            <a:ext cx="914400" cy="914400"/>
          </a:xfrm>
          <a:prstGeom prst="rect">
            <a:avLst/>
          </a:prstGeom>
        </p:spPr>
      </p:pic>
      <p:pic>
        <p:nvPicPr>
          <p:cNvPr id="58" name="Elemento grafico 57" descr="Internet contorno">
            <a:extLst>
              <a:ext uri="{FF2B5EF4-FFF2-40B4-BE49-F238E27FC236}">
                <a16:creationId xmlns:a16="http://schemas.microsoft.com/office/drawing/2014/main" id="{ECA25D75-1293-47AB-95EA-5DD1C6CCA76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3752" y="1915867"/>
            <a:ext cx="914400" cy="914400"/>
          </a:xfrm>
          <a:prstGeom prst="rect">
            <a:avLst/>
          </a:prstGeom>
        </p:spPr>
      </p:pic>
      <p:grpSp>
        <p:nvGrpSpPr>
          <p:cNvPr id="59" name="Google Shape;5210;p36">
            <a:extLst>
              <a:ext uri="{FF2B5EF4-FFF2-40B4-BE49-F238E27FC236}">
                <a16:creationId xmlns:a16="http://schemas.microsoft.com/office/drawing/2014/main" id="{2745828A-7326-4BA4-B349-70C495B6B0D2}"/>
              </a:ext>
            </a:extLst>
          </p:cNvPr>
          <p:cNvGrpSpPr/>
          <p:nvPr/>
        </p:nvGrpSpPr>
        <p:grpSpPr>
          <a:xfrm>
            <a:off x="5259831" y="2707525"/>
            <a:ext cx="1058819" cy="292400"/>
            <a:chOff x="4368768" y="1694298"/>
            <a:chExt cx="869726" cy="709358"/>
          </a:xfrm>
        </p:grpSpPr>
        <p:sp>
          <p:nvSpPr>
            <p:cNvPr id="60" name="Google Shape;5211;p36">
              <a:extLst>
                <a:ext uri="{FF2B5EF4-FFF2-40B4-BE49-F238E27FC236}">
                  <a16:creationId xmlns:a16="http://schemas.microsoft.com/office/drawing/2014/main" id="{750DE96B-9EFC-429C-8F6C-819E7418C4C7}"/>
                </a:ext>
              </a:extLst>
            </p:cNvPr>
            <p:cNvSpPr/>
            <p:nvPr/>
          </p:nvSpPr>
          <p:spPr>
            <a:xfrm>
              <a:off x="4368768" y="1694298"/>
              <a:ext cx="868529" cy="494888"/>
            </a:xfrm>
            <a:custGeom>
              <a:avLst/>
              <a:gdLst/>
              <a:ahLst/>
              <a:cxnLst/>
              <a:rect l="l" t="t" r="r" b="b"/>
              <a:pathLst>
                <a:path w="17457" h="9947" extrusionOk="0">
                  <a:moveTo>
                    <a:pt x="8766" y="0"/>
                  </a:moveTo>
                  <a:lnTo>
                    <a:pt x="1" y="4976"/>
                  </a:lnTo>
                  <a:lnTo>
                    <a:pt x="8691" y="9947"/>
                  </a:lnTo>
                  <a:lnTo>
                    <a:pt x="17456" y="4976"/>
                  </a:lnTo>
                  <a:lnTo>
                    <a:pt x="8766" y="0"/>
                  </a:ln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1" name="Google Shape;5212;p36">
              <a:extLst>
                <a:ext uri="{FF2B5EF4-FFF2-40B4-BE49-F238E27FC236}">
                  <a16:creationId xmlns:a16="http://schemas.microsoft.com/office/drawing/2014/main" id="{DFA1DF82-DFE5-44AB-8E8C-1DFEA93FA71B}"/>
                </a:ext>
              </a:extLst>
            </p:cNvPr>
            <p:cNvSpPr/>
            <p:nvPr/>
          </p:nvSpPr>
          <p:spPr>
            <a:xfrm>
              <a:off x="4802165" y="1939017"/>
              <a:ext cx="436329" cy="464639"/>
            </a:xfrm>
            <a:custGeom>
              <a:avLst/>
              <a:gdLst/>
              <a:ahLst/>
              <a:cxnLst/>
              <a:rect l="l" t="t" r="r" b="b"/>
              <a:pathLst>
                <a:path w="8770" h="9339" extrusionOk="0">
                  <a:moveTo>
                    <a:pt x="8765" y="1"/>
                  </a:moveTo>
                  <a:lnTo>
                    <a:pt x="0" y="4972"/>
                  </a:lnTo>
                  <a:lnTo>
                    <a:pt x="3" y="9338"/>
                  </a:lnTo>
                  <a:lnTo>
                    <a:pt x="8769" y="4363"/>
                  </a:lnTo>
                  <a:lnTo>
                    <a:pt x="8765"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2" name="Google Shape;5213;p36">
              <a:extLst>
                <a:ext uri="{FF2B5EF4-FFF2-40B4-BE49-F238E27FC236}">
                  <a16:creationId xmlns:a16="http://schemas.microsoft.com/office/drawing/2014/main" id="{FC2F5827-C113-4878-8C9B-7242DB1B716A}"/>
                </a:ext>
              </a:extLst>
            </p:cNvPr>
            <p:cNvSpPr/>
            <p:nvPr/>
          </p:nvSpPr>
          <p:spPr>
            <a:xfrm>
              <a:off x="4370734" y="1939017"/>
              <a:ext cx="432598" cy="464639"/>
            </a:xfrm>
            <a:custGeom>
              <a:avLst/>
              <a:gdLst/>
              <a:ahLst/>
              <a:cxnLst/>
              <a:rect l="l" t="t" r="r" b="b"/>
              <a:pathLst>
                <a:path w="8695" h="9339" extrusionOk="0">
                  <a:moveTo>
                    <a:pt x="1" y="1"/>
                  </a:moveTo>
                  <a:lnTo>
                    <a:pt x="4" y="4363"/>
                  </a:lnTo>
                  <a:lnTo>
                    <a:pt x="8694" y="9338"/>
                  </a:lnTo>
                  <a:lnTo>
                    <a:pt x="8691" y="4972"/>
                  </a:lnTo>
                  <a:lnTo>
                    <a:pt x="1" y="1"/>
                  </a:ln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grpSp>
        <p:nvGrpSpPr>
          <p:cNvPr id="63" name="Google Shape;5210;p36">
            <a:extLst>
              <a:ext uri="{FF2B5EF4-FFF2-40B4-BE49-F238E27FC236}">
                <a16:creationId xmlns:a16="http://schemas.microsoft.com/office/drawing/2014/main" id="{772B297B-3EA5-4D4D-901F-1995401A3A2D}"/>
              </a:ext>
            </a:extLst>
          </p:cNvPr>
          <p:cNvGrpSpPr/>
          <p:nvPr/>
        </p:nvGrpSpPr>
        <p:grpSpPr>
          <a:xfrm>
            <a:off x="1057275" y="2707525"/>
            <a:ext cx="1058819" cy="292400"/>
            <a:chOff x="4368768" y="1694298"/>
            <a:chExt cx="869726" cy="709358"/>
          </a:xfrm>
        </p:grpSpPr>
        <p:sp>
          <p:nvSpPr>
            <p:cNvPr id="64" name="Google Shape;5211;p36">
              <a:extLst>
                <a:ext uri="{FF2B5EF4-FFF2-40B4-BE49-F238E27FC236}">
                  <a16:creationId xmlns:a16="http://schemas.microsoft.com/office/drawing/2014/main" id="{FCFE090D-34C8-4F36-9F84-A0FE9DCCC331}"/>
                </a:ext>
              </a:extLst>
            </p:cNvPr>
            <p:cNvSpPr/>
            <p:nvPr/>
          </p:nvSpPr>
          <p:spPr>
            <a:xfrm>
              <a:off x="4368768" y="1694298"/>
              <a:ext cx="868529" cy="494888"/>
            </a:xfrm>
            <a:custGeom>
              <a:avLst/>
              <a:gdLst/>
              <a:ahLst/>
              <a:cxnLst/>
              <a:rect l="l" t="t" r="r" b="b"/>
              <a:pathLst>
                <a:path w="17457" h="9947" extrusionOk="0">
                  <a:moveTo>
                    <a:pt x="8766" y="0"/>
                  </a:moveTo>
                  <a:lnTo>
                    <a:pt x="1" y="4976"/>
                  </a:lnTo>
                  <a:lnTo>
                    <a:pt x="8691" y="9947"/>
                  </a:lnTo>
                  <a:lnTo>
                    <a:pt x="17456" y="4976"/>
                  </a:lnTo>
                  <a:lnTo>
                    <a:pt x="8766" y="0"/>
                  </a:ln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5" name="Google Shape;5212;p36">
              <a:extLst>
                <a:ext uri="{FF2B5EF4-FFF2-40B4-BE49-F238E27FC236}">
                  <a16:creationId xmlns:a16="http://schemas.microsoft.com/office/drawing/2014/main" id="{D75B74D7-C9C4-4565-8037-8C332A9CA232}"/>
                </a:ext>
              </a:extLst>
            </p:cNvPr>
            <p:cNvSpPr/>
            <p:nvPr/>
          </p:nvSpPr>
          <p:spPr>
            <a:xfrm>
              <a:off x="4802165" y="1939017"/>
              <a:ext cx="436329" cy="464639"/>
            </a:xfrm>
            <a:custGeom>
              <a:avLst/>
              <a:gdLst/>
              <a:ahLst/>
              <a:cxnLst/>
              <a:rect l="l" t="t" r="r" b="b"/>
              <a:pathLst>
                <a:path w="8770" h="9339" extrusionOk="0">
                  <a:moveTo>
                    <a:pt x="8765" y="1"/>
                  </a:moveTo>
                  <a:lnTo>
                    <a:pt x="0" y="4972"/>
                  </a:lnTo>
                  <a:lnTo>
                    <a:pt x="3" y="9338"/>
                  </a:lnTo>
                  <a:lnTo>
                    <a:pt x="8769" y="4363"/>
                  </a:lnTo>
                  <a:lnTo>
                    <a:pt x="8765"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66" name="Google Shape;5213;p36">
              <a:extLst>
                <a:ext uri="{FF2B5EF4-FFF2-40B4-BE49-F238E27FC236}">
                  <a16:creationId xmlns:a16="http://schemas.microsoft.com/office/drawing/2014/main" id="{289EB487-AC70-4952-B46C-A1DF4924EDF0}"/>
                </a:ext>
              </a:extLst>
            </p:cNvPr>
            <p:cNvSpPr/>
            <p:nvPr/>
          </p:nvSpPr>
          <p:spPr>
            <a:xfrm>
              <a:off x="4370734" y="1939017"/>
              <a:ext cx="432598" cy="464639"/>
            </a:xfrm>
            <a:custGeom>
              <a:avLst/>
              <a:gdLst/>
              <a:ahLst/>
              <a:cxnLst/>
              <a:rect l="l" t="t" r="r" b="b"/>
              <a:pathLst>
                <a:path w="8695" h="9339" extrusionOk="0">
                  <a:moveTo>
                    <a:pt x="1" y="1"/>
                  </a:moveTo>
                  <a:lnTo>
                    <a:pt x="4" y="4363"/>
                  </a:lnTo>
                  <a:lnTo>
                    <a:pt x="8694" y="9338"/>
                  </a:lnTo>
                  <a:lnTo>
                    <a:pt x="8691" y="4972"/>
                  </a:lnTo>
                  <a:lnTo>
                    <a:pt x="1" y="1"/>
                  </a:ln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sp>
        <p:nvSpPr>
          <p:cNvPr id="69" name="CasellaDiTesto 68">
            <a:extLst>
              <a:ext uri="{FF2B5EF4-FFF2-40B4-BE49-F238E27FC236}">
                <a16:creationId xmlns:a16="http://schemas.microsoft.com/office/drawing/2014/main" id="{B7F28DBB-3BD2-4F58-B169-78201A93DA6E}"/>
              </a:ext>
            </a:extLst>
          </p:cNvPr>
          <p:cNvSpPr txBox="1"/>
          <p:nvPr/>
        </p:nvSpPr>
        <p:spPr>
          <a:xfrm>
            <a:off x="152400" y="6114498"/>
            <a:ext cx="1240971" cy="656416"/>
          </a:xfrm>
          <a:prstGeom prst="rect">
            <a:avLst/>
          </a:prstGeom>
          <a:solidFill>
            <a:schemeClr val="bg1"/>
          </a:solidFill>
        </p:spPr>
        <p:txBody>
          <a:bodyPr wrap="square" rtlCol="0">
            <a:spAutoFit/>
          </a:bodyPr>
          <a:lstStyle/>
          <a:p>
            <a:endParaRPr lang="it-IT"/>
          </a:p>
        </p:txBody>
      </p:sp>
      <p:sp>
        <p:nvSpPr>
          <p:cNvPr id="68" name="CasellaDiTesto 67">
            <a:extLst>
              <a:ext uri="{FF2B5EF4-FFF2-40B4-BE49-F238E27FC236}">
                <a16:creationId xmlns:a16="http://schemas.microsoft.com/office/drawing/2014/main" id="{67BADB60-8660-43E5-9E5C-CBF9311D511E}"/>
              </a:ext>
            </a:extLst>
          </p:cNvPr>
          <p:cNvSpPr txBox="1"/>
          <p:nvPr/>
        </p:nvSpPr>
        <p:spPr>
          <a:xfrm>
            <a:off x="152400" y="3345675"/>
            <a:ext cx="3918857" cy="3416320"/>
          </a:xfrm>
          <a:prstGeom prst="rect">
            <a:avLst/>
          </a:prstGeom>
          <a:noFill/>
        </p:spPr>
        <p:txBody>
          <a:bodyPr wrap="square">
            <a:spAutoFit/>
          </a:bodyPr>
          <a:lstStyle/>
          <a:p>
            <a:pPr algn="just"/>
            <a:r>
              <a:rPr lang="it-IT" sz="1200"/>
              <a:t>GOL promuove una </a:t>
            </a:r>
            <a:r>
              <a:rPr lang="it-IT" sz="1200" b="1"/>
              <a:t>offerta formativa </a:t>
            </a:r>
            <a:r>
              <a:rPr lang="it-IT" sz="1200"/>
              <a:t>che sia in grado di collegare domanda delle imprese, sviluppi del mercato e competenze delle persone. I Piani regionali e gli strumenti di monitoraggio daranno conto non solo del raggiungimento di target numerici (il numero delle persone che partecipa ad una attività formativa e raggiunge gli obiettivi di apprendimento), ma anche di come l’offerta formativa sarà capace di rispondere a questi obiettivi. Una offerta formativa che sappia anche guardare alla </a:t>
            </a:r>
            <a:r>
              <a:rPr lang="it-IT" sz="1200" b="1"/>
              <a:t>domanda di competenze tecniche</a:t>
            </a:r>
            <a:r>
              <a:rPr lang="it-IT" sz="1200"/>
              <a:t> allineata alla </a:t>
            </a:r>
            <a:r>
              <a:rPr lang="it-IT" sz="1200" b="1"/>
              <a:t>domanda e allo sviluppo tecnologico </a:t>
            </a:r>
            <a:r>
              <a:rPr lang="it-IT" sz="1200"/>
              <a:t>delle imprese, che coinvolga le stesse nella progettazione e realizzazione dei percorsi, che coinvolga le eccellenze che si sono sviluppare sia nella </a:t>
            </a:r>
            <a:r>
              <a:rPr lang="it-IT" sz="1200" err="1"/>
              <a:t>IeFP</a:t>
            </a:r>
            <a:r>
              <a:rPr lang="it-IT" sz="1200"/>
              <a:t> che nella formazione terziaria a partire dalla Fondazioni ITS</a:t>
            </a:r>
          </a:p>
        </p:txBody>
      </p:sp>
      <p:sp>
        <p:nvSpPr>
          <p:cNvPr id="70" name="CasellaDiTesto 69">
            <a:extLst>
              <a:ext uri="{FF2B5EF4-FFF2-40B4-BE49-F238E27FC236}">
                <a16:creationId xmlns:a16="http://schemas.microsoft.com/office/drawing/2014/main" id="{945C6D06-A9AC-47A2-A71C-E1FD13D8E968}"/>
              </a:ext>
            </a:extLst>
          </p:cNvPr>
          <p:cNvSpPr txBox="1"/>
          <p:nvPr/>
        </p:nvSpPr>
        <p:spPr>
          <a:xfrm>
            <a:off x="4205062" y="3345675"/>
            <a:ext cx="3918857" cy="1938992"/>
          </a:xfrm>
          <a:prstGeom prst="rect">
            <a:avLst/>
          </a:prstGeom>
          <a:noFill/>
        </p:spPr>
        <p:txBody>
          <a:bodyPr wrap="square">
            <a:spAutoFit/>
          </a:bodyPr>
          <a:lstStyle/>
          <a:p>
            <a:pPr algn="just"/>
            <a:r>
              <a:rPr lang="it-IT" sz="1200" b="1"/>
              <a:t>Prossimità</a:t>
            </a:r>
            <a:r>
              <a:rPr lang="it-IT" sz="1200"/>
              <a:t> per avvicinare le persone più fragili e/o più distanti (fisicamente, culturalmente, socialmente) dai servizi e dalle politiche. </a:t>
            </a:r>
            <a:r>
              <a:rPr lang="it-IT" sz="1200" dirty="0"/>
              <a:t>Questo obiettivo sarà raggiunto aprendo </a:t>
            </a:r>
            <a:r>
              <a:rPr lang="it-IT" sz="1200"/>
              <a:t>le porte dei servizi al lavoro </a:t>
            </a:r>
            <a:r>
              <a:rPr lang="it-IT" sz="1200" dirty="0"/>
              <a:t>vicini </a:t>
            </a:r>
            <a:r>
              <a:rPr lang="it-IT" sz="1200"/>
              <a:t>alle persone, </a:t>
            </a:r>
            <a:r>
              <a:rPr lang="it-IT" sz="1200" dirty="0"/>
              <a:t>coinvolgendo </a:t>
            </a:r>
            <a:r>
              <a:rPr lang="it-IT" sz="1200"/>
              <a:t>le Amministrazioni comunali</a:t>
            </a:r>
            <a:r>
              <a:rPr lang="it-IT" sz="1200" dirty="0"/>
              <a:t>. E</a:t>
            </a:r>
            <a:r>
              <a:rPr lang="it-IT" sz="1200"/>
              <a:t>, inoltre, ingaggiare luoghi a cui questo mondo si rivolge per soddisfare bisogni diversi dal lavoro, ma con cui ha familiarità, coinvolgere il partenariato sociale ed il terzo settore. </a:t>
            </a:r>
          </a:p>
        </p:txBody>
      </p:sp>
      <p:sp>
        <p:nvSpPr>
          <p:cNvPr id="71" name="CasellaDiTesto 70">
            <a:extLst>
              <a:ext uri="{FF2B5EF4-FFF2-40B4-BE49-F238E27FC236}">
                <a16:creationId xmlns:a16="http://schemas.microsoft.com/office/drawing/2014/main" id="{7727A298-0EC7-45F8-BB06-6F8D85E697D1}"/>
              </a:ext>
            </a:extLst>
          </p:cNvPr>
          <p:cNvSpPr txBox="1"/>
          <p:nvPr/>
        </p:nvSpPr>
        <p:spPr>
          <a:xfrm>
            <a:off x="8181524" y="3345675"/>
            <a:ext cx="3918857" cy="3416320"/>
          </a:xfrm>
          <a:prstGeom prst="rect">
            <a:avLst/>
          </a:prstGeom>
          <a:noFill/>
        </p:spPr>
        <p:txBody>
          <a:bodyPr wrap="square">
            <a:spAutoFit/>
          </a:bodyPr>
          <a:lstStyle/>
          <a:p>
            <a:pPr algn="just"/>
            <a:r>
              <a:rPr lang="it-IT" sz="1200"/>
              <a:t>Non si tratta più di acquisire competenze specifiche (per quelle ci sono i percorsi professionali di riqualificazione e di aggiornamento delle competenze che il Programma sollecita), ma di dotare tutte le persone in cerca di lavoro, a partire proprio dai più fragili, di </a:t>
            </a:r>
            <a:r>
              <a:rPr lang="it-IT" sz="1200" b="1"/>
              <a:t>competenze</a:t>
            </a:r>
            <a:r>
              <a:rPr lang="it-IT" sz="1200"/>
              <a:t> che oggi permettono di accedere ad informazioni, elaborare, almeno a livello elementare, dati, organizzare fonti, interagire con altri e con la Pubblica Amministrazione in particolare. Questo sollecita una ulteriore parola chiave: </a:t>
            </a:r>
            <a:r>
              <a:rPr lang="it-IT" sz="1200" b="1"/>
              <a:t>Semplificazione</a:t>
            </a:r>
            <a:r>
              <a:rPr lang="it-IT" sz="1200"/>
              <a:t>, che viaggia assieme alla diffusione di competenze digitali. Semplificazione, prossimità e fabbisogno, possono trasformare, con GOL, l’esperienza della ricerca di lavoro da una condizione subita ad un progetto supportato dalla consulenza di specialisti.</a:t>
            </a:r>
          </a:p>
        </p:txBody>
      </p:sp>
      <p:sp>
        <p:nvSpPr>
          <p:cNvPr id="72" name="CasellaDiTesto 71">
            <a:extLst>
              <a:ext uri="{FF2B5EF4-FFF2-40B4-BE49-F238E27FC236}">
                <a16:creationId xmlns:a16="http://schemas.microsoft.com/office/drawing/2014/main" id="{52460C37-3DCD-4422-B735-2BC4575BB7BF}"/>
              </a:ext>
            </a:extLst>
          </p:cNvPr>
          <p:cNvSpPr txBox="1"/>
          <p:nvPr/>
        </p:nvSpPr>
        <p:spPr>
          <a:xfrm>
            <a:off x="306176" y="3034655"/>
            <a:ext cx="3088640" cy="338554"/>
          </a:xfrm>
          <a:prstGeom prst="rect">
            <a:avLst/>
          </a:prstGeom>
          <a:noFill/>
        </p:spPr>
        <p:txBody>
          <a:bodyPr wrap="square" rtlCol="0">
            <a:spAutoFit/>
          </a:bodyPr>
          <a:lstStyle/>
          <a:p>
            <a:pPr algn="ctr"/>
            <a:r>
              <a:rPr lang="it-IT" sz="1600" b="1">
                <a:solidFill>
                  <a:schemeClr val="accent2"/>
                </a:solidFill>
              </a:rPr>
              <a:t>FORMAZIONE</a:t>
            </a:r>
          </a:p>
        </p:txBody>
      </p:sp>
      <p:sp>
        <p:nvSpPr>
          <p:cNvPr id="73" name="CasellaDiTesto 72">
            <a:extLst>
              <a:ext uri="{FF2B5EF4-FFF2-40B4-BE49-F238E27FC236}">
                <a16:creationId xmlns:a16="http://schemas.microsoft.com/office/drawing/2014/main" id="{F5EFCCFF-A1A3-4FBF-89E8-714BEEAD9999}"/>
              </a:ext>
            </a:extLst>
          </p:cNvPr>
          <p:cNvSpPr txBox="1"/>
          <p:nvPr/>
        </p:nvSpPr>
        <p:spPr>
          <a:xfrm>
            <a:off x="4271322" y="3030199"/>
            <a:ext cx="3088640" cy="338554"/>
          </a:xfrm>
          <a:prstGeom prst="rect">
            <a:avLst/>
          </a:prstGeom>
          <a:noFill/>
        </p:spPr>
        <p:txBody>
          <a:bodyPr wrap="square" rtlCol="0">
            <a:spAutoFit/>
          </a:bodyPr>
          <a:lstStyle/>
          <a:p>
            <a:pPr algn="ctr"/>
            <a:r>
              <a:rPr lang="it-IT" sz="1600" b="1">
                <a:solidFill>
                  <a:schemeClr val="accent2"/>
                </a:solidFill>
              </a:rPr>
              <a:t>PROSSIMITÀ </a:t>
            </a:r>
          </a:p>
        </p:txBody>
      </p:sp>
      <p:sp>
        <p:nvSpPr>
          <p:cNvPr id="74" name="CasellaDiTesto 73">
            <a:extLst>
              <a:ext uri="{FF2B5EF4-FFF2-40B4-BE49-F238E27FC236}">
                <a16:creationId xmlns:a16="http://schemas.microsoft.com/office/drawing/2014/main" id="{E4915790-D34D-41F6-9597-672CB185BC4C}"/>
              </a:ext>
            </a:extLst>
          </p:cNvPr>
          <p:cNvSpPr txBox="1"/>
          <p:nvPr/>
        </p:nvSpPr>
        <p:spPr>
          <a:xfrm>
            <a:off x="8800360" y="3010557"/>
            <a:ext cx="3088640" cy="338554"/>
          </a:xfrm>
          <a:prstGeom prst="rect">
            <a:avLst/>
          </a:prstGeom>
          <a:noFill/>
        </p:spPr>
        <p:txBody>
          <a:bodyPr wrap="square" rtlCol="0">
            <a:spAutoFit/>
          </a:bodyPr>
          <a:lstStyle/>
          <a:p>
            <a:pPr algn="ctr"/>
            <a:r>
              <a:rPr lang="it-IT" sz="1600" b="1">
                <a:solidFill>
                  <a:schemeClr val="accent2"/>
                </a:solidFill>
              </a:rPr>
              <a:t>COMPETENZE DIGITALI</a:t>
            </a:r>
          </a:p>
        </p:txBody>
      </p:sp>
    </p:spTree>
    <p:extLst>
      <p:ext uri="{BB962C8B-B14F-4D97-AF65-F5344CB8AC3E}">
        <p14:creationId xmlns:p14="http://schemas.microsoft.com/office/powerpoint/2010/main" val="1558998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F8A2D77-D483-43FF-94EF-AA62A152E5D2}"/>
              </a:ext>
            </a:extLst>
          </p:cNvPr>
          <p:cNvSpPr>
            <a:spLocks noGrp="1"/>
          </p:cNvSpPr>
          <p:nvPr>
            <p:ph type="body" sz="quarter" idx="10"/>
          </p:nvPr>
        </p:nvSpPr>
        <p:spPr/>
        <p:txBody>
          <a:bodyPr/>
          <a:lstStyle/>
          <a:p>
            <a:r>
              <a:rPr lang="it-IT" dirty="0"/>
              <a:t>ISTANT BOOK</a:t>
            </a:r>
          </a:p>
        </p:txBody>
      </p:sp>
      <p:sp>
        <p:nvSpPr>
          <p:cNvPr id="3" name="Segnaposto testo 2">
            <a:extLst>
              <a:ext uri="{FF2B5EF4-FFF2-40B4-BE49-F238E27FC236}">
                <a16:creationId xmlns:a16="http://schemas.microsoft.com/office/drawing/2014/main" id="{156F129E-7B99-442F-9AAA-DAFFCFB6CE43}"/>
              </a:ext>
            </a:extLst>
          </p:cNvPr>
          <p:cNvSpPr>
            <a:spLocks noGrp="1"/>
          </p:cNvSpPr>
          <p:nvPr>
            <p:ph type="body" sz="quarter" idx="11"/>
          </p:nvPr>
        </p:nvSpPr>
        <p:spPr/>
        <p:txBody>
          <a:bodyPr/>
          <a:lstStyle/>
          <a:p>
            <a:r>
              <a:rPr lang="it-IT" dirty="0"/>
              <a:t>Per una panoramica dettagliata</a:t>
            </a:r>
          </a:p>
        </p:txBody>
      </p:sp>
      <p:sp>
        <p:nvSpPr>
          <p:cNvPr id="4" name="Rectangle 1">
            <a:extLst>
              <a:ext uri="{FF2B5EF4-FFF2-40B4-BE49-F238E27FC236}">
                <a16:creationId xmlns:a16="http://schemas.microsoft.com/office/drawing/2014/main" id="{559089A8-C0EC-4082-810B-A97E92E2C7E5}"/>
              </a:ext>
            </a:extLst>
          </p:cNvPr>
          <p:cNvSpPr>
            <a:spLocks noChangeArrowheads="1"/>
          </p:cNvSpPr>
          <p:nvPr/>
        </p:nvSpPr>
        <p:spPr bwMode="auto">
          <a:xfrm>
            <a:off x="877629" y="2866529"/>
            <a:ext cx="10932160"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https://www.linkedin.com/posts/ptsclas_un-primo-sguardo-ai-piani-attuativi-regionali-activity-6907235993884483584-ylrI?utm_source=linkedin_share&amp;utm_medium=member_desktop_web</a:t>
            </a:r>
            <a:endParaRPr kumimoji="0" lang="it-IT" altLang="it-IT"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0991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08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4144" y="2277666"/>
            <a:ext cx="6106886" cy="707886"/>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INTRODUZIONE</a:t>
            </a:r>
          </a:p>
        </p:txBody>
      </p:sp>
    </p:spTree>
    <p:extLst>
      <p:ext uri="{BB962C8B-B14F-4D97-AF65-F5344CB8AC3E}">
        <p14:creationId xmlns:p14="http://schemas.microsoft.com/office/powerpoint/2010/main" val="122385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INTRODUZIONE</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a:t>I PIANI ATTUATIVI REGIONALI DEL PROGRAMMA GOL A CONFRONTO</a:t>
            </a:r>
          </a:p>
        </p:txBody>
      </p:sp>
      <p:sp>
        <p:nvSpPr>
          <p:cNvPr id="5" name="CasellaDiTesto 4">
            <a:extLst>
              <a:ext uri="{FF2B5EF4-FFF2-40B4-BE49-F238E27FC236}">
                <a16:creationId xmlns:a16="http://schemas.microsoft.com/office/drawing/2014/main" id="{E5C33831-5902-4EBB-AC1D-2BE0957BF23A}"/>
              </a:ext>
            </a:extLst>
          </p:cNvPr>
          <p:cNvSpPr txBox="1"/>
          <p:nvPr/>
        </p:nvSpPr>
        <p:spPr>
          <a:xfrm>
            <a:off x="1570227" y="1807560"/>
            <a:ext cx="8568952" cy="3970318"/>
          </a:xfrm>
          <a:prstGeom prst="rect">
            <a:avLst/>
          </a:prstGeom>
          <a:noFill/>
        </p:spPr>
        <p:txBody>
          <a:bodyPr wrap="square" rtlCol="0">
            <a:spAutoFit/>
          </a:bodyPr>
          <a:lstStyle/>
          <a:p>
            <a:pPr algn="just"/>
            <a:r>
              <a:rPr lang="it-IT" sz="1400"/>
              <a:t>GOL è un Programma nazionale di politica attiva previsto dal Piano Nazionale di Ripresa e Resilienza (PNRR).</a:t>
            </a:r>
          </a:p>
          <a:p>
            <a:r>
              <a:rPr lang="it-IT" sz="1400"/>
              <a:t>La misura prevede uno stanziamento di 4,4 miliardi di euro e dovrà interessare almeno 3 milioni di beneficiari entro il 2025.</a:t>
            </a:r>
          </a:p>
          <a:p>
            <a:endParaRPr lang="it-IT" sz="1400" dirty="0"/>
          </a:p>
          <a:p>
            <a:r>
              <a:rPr lang="it-IT" sz="1400" dirty="0"/>
              <a:t>Il Programma </a:t>
            </a:r>
            <a:r>
              <a:rPr lang="it-IT" sz="1400"/>
              <a:t>ha l’obiettivo di superare l'eterogeneità dei servizi erogati a livello regionale, garantendo un elevato livello di qualità delle prestazioni su tutto il territorio nazionale pur rispettando le particolarità dei diversi sistemi </a:t>
            </a:r>
            <a:r>
              <a:rPr lang="it-IT" sz="1400" dirty="0" err="1"/>
              <a:t>regionali.Tra</a:t>
            </a:r>
            <a:r>
              <a:rPr lang="it-IT" sz="1400"/>
              <a:t> le caratteristiche principali del Programma vi è una grande attenzione ai soggetti fragili e un approccio orientato all’utilizzo della formazione come strumento di politica attiva finalizzato al reinserimento dei disoccupati nel mercato del lavoro.</a:t>
            </a:r>
          </a:p>
          <a:p>
            <a:endParaRPr lang="it-IT" sz="1400" dirty="0"/>
          </a:p>
          <a:p>
            <a:r>
              <a:rPr lang="it-IT" sz="1400"/>
              <a:t>Il presente instant book contiene una lettura ragionata dei principali elementi caratteristici dei Piani Attuativi Regionali ad oggi disponibili coadiuvata con delle tabelle di sintesi che agevolano il confronto tra le scelte operate dalle diverse Regioni. </a:t>
            </a:r>
          </a:p>
          <a:p>
            <a:endParaRPr lang="it-IT" sz="1400" dirty="0"/>
          </a:p>
          <a:p>
            <a:r>
              <a:rPr lang="it-IT" sz="1400" dirty="0"/>
              <a:t>I PAR presi in esame sono quelli di Emilia-Romagna, Friuli-Venezia Giulia, Lombardia, Piemonte, e Umbria, </a:t>
            </a:r>
            <a:r>
              <a:rPr lang="it-IT" sz="1400" dirty="0">
                <a:highlight>
                  <a:srgbClr val="FFFF00"/>
                </a:highlight>
              </a:rPr>
              <a:t>Veneto, Liguria e Provincia di Trento</a:t>
            </a:r>
            <a:endParaRPr lang="it-IT"/>
          </a:p>
        </p:txBody>
      </p:sp>
    </p:spTree>
    <p:extLst>
      <p:ext uri="{BB962C8B-B14F-4D97-AF65-F5344CB8AC3E}">
        <p14:creationId xmlns:p14="http://schemas.microsoft.com/office/powerpoint/2010/main" val="92997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7D31479-4D6A-473A-BD3B-090B60BC7FCE}"/>
              </a:ext>
            </a:extLst>
          </p:cNvPr>
          <p:cNvSpPr txBox="1"/>
          <p:nvPr/>
        </p:nvSpPr>
        <p:spPr>
          <a:xfrm>
            <a:off x="3044144" y="2768074"/>
            <a:ext cx="6106886" cy="1323439"/>
          </a:xfrm>
          <a:prstGeom prst="rect">
            <a:avLst/>
          </a:prstGeom>
          <a:noFill/>
        </p:spPr>
        <p:txBody>
          <a:bodyPr wrap="square">
            <a:spAutoFit/>
          </a:bodyPr>
          <a:lstStyle/>
          <a:p>
            <a:pPr marL="0" marR="0" lvl="0" indent="0" algn="ctr" defTabSz="1219444" rtl="0" eaLnBrk="1" fontAlgn="auto" latinLnBrk="0" hangingPunct="1">
              <a:lnSpc>
                <a:spcPct val="100000"/>
              </a:lnSpc>
              <a:spcBef>
                <a:spcPct val="20000"/>
              </a:spcBef>
              <a:spcAft>
                <a:spcPts val="0"/>
              </a:spcAft>
              <a:buClrTx/>
              <a:buSzTx/>
              <a:buFontTx/>
              <a:buNone/>
              <a:tabLst/>
              <a:defRPr/>
            </a:pPr>
            <a:r>
              <a:rPr kumimoji="0" lang="it-IT" sz="4000" b="1" i="0" u="none" strike="noStrike" kern="1200" cap="none" spc="0" normalizeH="0" baseline="0" noProof="0">
                <a:ln>
                  <a:noFill/>
                </a:ln>
                <a:solidFill>
                  <a:srgbClr val="001F5C"/>
                </a:solidFill>
                <a:effectLst/>
                <a:uLnTx/>
                <a:uFillTx/>
                <a:latin typeface="Century Gothic" panose="020F0302020204030204"/>
                <a:ea typeface="+mn-ea"/>
                <a:cs typeface="+mn-cs"/>
              </a:rPr>
              <a:t>AZIONI PER LO SVILUPPO</a:t>
            </a:r>
          </a:p>
        </p:txBody>
      </p:sp>
    </p:spTree>
    <p:extLst>
      <p:ext uri="{BB962C8B-B14F-4D97-AF65-F5344CB8AC3E}">
        <p14:creationId xmlns:p14="http://schemas.microsoft.com/office/powerpoint/2010/main" val="217489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AZIONI PER LO SVILUPPO</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sz="1800">
                <a:solidFill>
                  <a:srgbClr val="BACC24"/>
                </a:solidFill>
                <a:latin typeface="Century Gothic" panose="020F0302020204030204"/>
              </a:rPr>
              <a:t>INTEGRAZIONE CON LE POLITICHE FORMATIVE </a:t>
            </a:r>
          </a:p>
          <a:p>
            <a:endParaRPr lang="it-IT"/>
          </a:p>
        </p:txBody>
      </p:sp>
      <p:sp>
        <p:nvSpPr>
          <p:cNvPr id="4" name="CasellaDiTesto 3">
            <a:extLst>
              <a:ext uri="{FF2B5EF4-FFF2-40B4-BE49-F238E27FC236}">
                <a16:creationId xmlns:a16="http://schemas.microsoft.com/office/drawing/2014/main" id="{95ECB598-6672-4C2E-A3C9-102607FF4F9B}"/>
              </a:ext>
            </a:extLst>
          </p:cNvPr>
          <p:cNvSpPr txBox="1"/>
          <p:nvPr/>
        </p:nvSpPr>
        <p:spPr>
          <a:xfrm>
            <a:off x="913011" y="1757929"/>
            <a:ext cx="10801200" cy="738664"/>
          </a:xfrm>
          <a:prstGeom prst="rect">
            <a:avLst/>
          </a:prstGeom>
          <a:noFill/>
        </p:spPr>
        <p:txBody>
          <a:bodyPr wrap="square" rtlCol="0">
            <a:spAutoFit/>
          </a:bodyPr>
          <a:lstStyle/>
          <a:p>
            <a:pPr algn="just"/>
            <a:r>
              <a:rPr lang="it-IT" sz="1400"/>
              <a:t>L’attenzione </a:t>
            </a:r>
            <a:r>
              <a:rPr lang="it-IT" sz="1400" dirty="0"/>
              <a:t>di</a:t>
            </a:r>
            <a:r>
              <a:rPr lang="it-IT" sz="1400"/>
              <a:t> GOL al tema della formazione è uno degli elementi caratterizzanti della nuova politica attiva tanto che i percorsi formativi di aggiornamento e di riqualificazione fanno parte dei Livelli Essenziali delle Prestazioni (LEP) del Programma previsti dall’Allegato del decreto interministeriale 5 novembre 2021. </a:t>
            </a:r>
          </a:p>
        </p:txBody>
      </p:sp>
      <p:sp>
        <p:nvSpPr>
          <p:cNvPr id="5" name="CasellaDiTesto 4">
            <a:extLst>
              <a:ext uri="{FF2B5EF4-FFF2-40B4-BE49-F238E27FC236}">
                <a16:creationId xmlns:a16="http://schemas.microsoft.com/office/drawing/2014/main" id="{4474BC0B-B444-42B0-9F1B-4B58E495D54E}"/>
              </a:ext>
            </a:extLst>
          </p:cNvPr>
          <p:cNvSpPr txBox="1"/>
          <p:nvPr/>
        </p:nvSpPr>
        <p:spPr>
          <a:xfrm>
            <a:off x="913011" y="2622024"/>
            <a:ext cx="10801200" cy="738664"/>
          </a:xfrm>
          <a:prstGeom prst="rect">
            <a:avLst/>
          </a:prstGeom>
          <a:noFill/>
        </p:spPr>
        <p:txBody>
          <a:bodyPr wrap="square" rtlCol="0">
            <a:spAutoFit/>
          </a:bodyPr>
          <a:lstStyle/>
          <a:p>
            <a:pPr algn="just"/>
            <a:r>
              <a:rPr lang="it-IT" sz="1400"/>
              <a:t>Il PNC ha previsto due diverse tipologie di percorsi: </a:t>
            </a:r>
          </a:p>
          <a:p>
            <a:pPr algn="just"/>
            <a:r>
              <a:rPr lang="it-IT" sz="1400"/>
              <a:t>● Percorsi di aggiornamento (</a:t>
            </a:r>
            <a:r>
              <a:rPr lang="it-IT" sz="1400" b="1" dirty="0" err="1"/>
              <a:t>upskilling</a:t>
            </a:r>
            <a:r>
              <a:rPr lang="it-IT" sz="1400"/>
              <a:t>). </a:t>
            </a:r>
          </a:p>
          <a:p>
            <a:pPr algn="just"/>
            <a:r>
              <a:rPr lang="it-IT" sz="1400"/>
              <a:t>● Percorsi di riqualificazione (</a:t>
            </a:r>
            <a:r>
              <a:rPr lang="it-IT" sz="1400" b="1" dirty="0" err="1"/>
              <a:t>resklling</a:t>
            </a:r>
            <a:r>
              <a:rPr lang="it-IT" sz="1400"/>
              <a:t>). </a:t>
            </a:r>
          </a:p>
        </p:txBody>
      </p:sp>
      <p:sp>
        <p:nvSpPr>
          <p:cNvPr id="6" name="CasellaDiTesto 5">
            <a:extLst>
              <a:ext uri="{FF2B5EF4-FFF2-40B4-BE49-F238E27FC236}">
                <a16:creationId xmlns:a16="http://schemas.microsoft.com/office/drawing/2014/main" id="{7513F33B-EAA1-43B1-8A94-27490476A6E2}"/>
              </a:ext>
            </a:extLst>
          </p:cNvPr>
          <p:cNvSpPr txBox="1"/>
          <p:nvPr/>
        </p:nvSpPr>
        <p:spPr>
          <a:xfrm>
            <a:off x="841003" y="3415853"/>
            <a:ext cx="10801200" cy="2462213"/>
          </a:xfrm>
          <a:prstGeom prst="rect">
            <a:avLst/>
          </a:prstGeom>
          <a:noFill/>
        </p:spPr>
        <p:txBody>
          <a:bodyPr wrap="square" rtlCol="0">
            <a:spAutoFit/>
          </a:bodyPr>
          <a:lstStyle/>
          <a:p>
            <a:pPr algn="just"/>
            <a:r>
              <a:rPr lang="it-IT" sz="1400"/>
              <a:t>Dall’analisi dei PAR emergono chiaramente </a:t>
            </a:r>
            <a:r>
              <a:rPr lang="it-IT" sz="1400" b="1" dirty="0"/>
              <a:t>alcune linee di indirizzo</a:t>
            </a:r>
            <a:r>
              <a:rPr lang="it-IT" sz="1400"/>
              <a:t>, alcune trasversali e comuni a più regioni, altre caratterizzanti di singoli sistemi territoriali, che possono sintetizzarsi come segue: </a:t>
            </a:r>
          </a:p>
          <a:p>
            <a:pPr algn="just"/>
            <a:r>
              <a:rPr lang="it-IT" sz="1400"/>
              <a:t>● </a:t>
            </a:r>
            <a:r>
              <a:rPr lang="it-IT" sz="1400" b="1" dirty="0"/>
              <a:t>Analisi del mercato del lavoro</a:t>
            </a:r>
            <a:r>
              <a:rPr lang="it-IT" sz="1400"/>
              <a:t>; </a:t>
            </a:r>
          </a:p>
          <a:p>
            <a:pPr algn="just"/>
            <a:r>
              <a:rPr lang="it-IT" sz="1400"/>
              <a:t>● </a:t>
            </a:r>
            <a:r>
              <a:rPr lang="it-IT" sz="1400" b="1" dirty="0"/>
              <a:t>Attenzione all’emersione delle competenze</a:t>
            </a:r>
            <a:r>
              <a:rPr lang="it-IT" sz="1400" dirty="0"/>
              <a:t>;</a:t>
            </a:r>
            <a:r>
              <a:rPr lang="it-IT" sz="1400"/>
              <a:t> </a:t>
            </a:r>
          </a:p>
          <a:p>
            <a:pPr algn="just"/>
            <a:r>
              <a:rPr lang="it-IT" sz="1400"/>
              <a:t>● </a:t>
            </a:r>
            <a:r>
              <a:rPr lang="it-IT" sz="1400" b="1" dirty="0"/>
              <a:t>Modalità duale e coprogettazione</a:t>
            </a:r>
            <a:r>
              <a:rPr lang="it-IT" sz="1400"/>
              <a:t>; </a:t>
            </a:r>
          </a:p>
          <a:p>
            <a:pPr algn="just"/>
            <a:r>
              <a:rPr lang="it-IT" sz="1400"/>
              <a:t>● </a:t>
            </a:r>
            <a:r>
              <a:rPr lang="it-IT" sz="1400" b="1" dirty="0"/>
              <a:t>Breve durata e modularità dei percorsi</a:t>
            </a:r>
            <a:r>
              <a:rPr lang="it-IT" sz="1400"/>
              <a:t>. </a:t>
            </a:r>
          </a:p>
          <a:p>
            <a:pPr algn="just"/>
            <a:endParaRPr lang="it-IT" sz="1400"/>
          </a:p>
          <a:p>
            <a:pPr algn="just"/>
            <a:r>
              <a:rPr lang="it-IT" sz="1400"/>
              <a:t>In generale, i servizi di formazione sono organizzati nell’ottica di offrire un’esperienza personalizzata ai destinatari delle misure. Ciò è dovuto sia all’importante eterogeneità dei target di riferimento della misura che allo sviluppo di nuove tecnologie che permettono di adattare i percorsi ai fabbisogni dei singoli sia in fase di progettazione che di fruizione dei servizi.</a:t>
            </a:r>
          </a:p>
        </p:txBody>
      </p:sp>
    </p:spTree>
    <p:extLst>
      <p:ext uri="{BB962C8B-B14F-4D97-AF65-F5344CB8AC3E}">
        <p14:creationId xmlns:p14="http://schemas.microsoft.com/office/powerpoint/2010/main" val="173313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AZIONI PER LO SVILUPPO</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r>
              <a:rPr lang="it-IT" sz="1800">
                <a:solidFill>
                  <a:srgbClr val="BACC24"/>
                </a:solidFill>
                <a:latin typeface="Century Gothic" panose="020F0302020204030204"/>
              </a:rPr>
              <a:t>ORGANIZZAZIONE TERRITORIALE</a:t>
            </a:r>
          </a:p>
          <a:p>
            <a:endParaRPr lang="it-IT"/>
          </a:p>
        </p:txBody>
      </p:sp>
      <p:sp>
        <p:nvSpPr>
          <p:cNvPr id="4" name="CasellaDiTesto 3">
            <a:extLst>
              <a:ext uri="{FF2B5EF4-FFF2-40B4-BE49-F238E27FC236}">
                <a16:creationId xmlns:a16="http://schemas.microsoft.com/office/drawing/2014/main" id="{95ECB598-6672-4C2E-A3C9-102607FF4F9B}"/>
              </a:ext>
            </a:extLst>
          </p:cNvPr>
          <p:cNvSpPr txBox="1"/>
          <p:nvPr/>
        </p:nvSpPr>
        <p:spPr>
          <a:xfrm>
            <a:off x="849003" y="1465321"/>
            <a:ext cx="10801200" cy="4401205"/>
          </a:xfrm>
          <a:prstGeom prst="rect">
            <a:avLst/>
          </a:prstGeom>
          <a:noFill/>
        </p:spPr>
        <p:txBody>
          <a:bodyPr wrap="square" rtlCol="0">
            <a:spAutoFit/>
          </a:bodyPr>
          <a:lstStyle/>
          <a:p>
            <a:pPr algn="just"/>
            <a:r>
              <a:rPr lang="it-IT" sz="1400" dirty="0"/>
              <a:t>L’organizzazione </a:t>
            </a:r>
            <a:r>
              <a:rPr lang="it-IT" sz="1400"/>
              <a:t>territoriale dei diversi PAR Regionali, è stata effettuata attraverso la sintesi e l’analisi di alcuni passaggi riconducibili ai seguenti paragrafi: </a:t>
            </a:r>
          </a:p>
          <a:p>
            <a:pPr algn="just"/>
            <a:endParaRPr lang="it-IT" sz="1400" dirty="0"/>
          </a:p>
          <a:p>
            <a:pPr marL="285750" indent="-285750" algn="just">
              <a:buFont typeface="Arial" panose="020B0604020202020204" pitchFamily="34" charset="0"/>
              <a:buChar char="•"/>
            </a:pPr>
            <a:r>
              <a:rPr lang="it-IT" sz="1400"/>
              <a:t>4.1.3. “</a:t>
            </a:r>
            <a:r>
              <a:rPr lang="it-IT" sz="1400" b="1" dirty="0"/>
              <a:t>Azioni per il consolidamento della rete territoriale dei servizi</a:t>
            </a:r>
            <a:r>
              <a:rPr lang="it-IT" sz="1400"/>
              <a:t>”</a:t>
            </a:r>
            <a:endParaRPr lang="it-IT" sz="1400" dirty="0"/>
          </a:p>
          <a:p>
            <a:pPr marL="285750" indent="-285750" algn="just">
              <a:buFont typeface="Arial" panose="020B0604020202020204" pitchFamily="34" charset="0"/>
              <a:buChar char="•"/>
            </a:pPr>
            <a:r>
              <a:rPr lang="it-IT" sz="1400"/>
              <a:t>4.1.5. “</a:t>
            </a:r>
            <a:r>
              <a:rPr lang="it-IT" sz="1400" b="1" dirty="0"/>
              <a:t>Azioni per il coinvolgimento delle imprese e del territorio</a:t>
            </a:r>
            <a:r>
              <a:rPr lang="it-IT" sz="1400"/>
              <a:t>”</a:t>
            </a:r>
            <a:endParaRPr lang="it-IT" sz="1400" dirty="0"/>
          </a:p>
          <a:p>
            <a:pPr marL="285750" indent="-285750" algn="just">
              <a:buFont typeface="Arial" panose="020B0604020202020204" pitchFamily="34" charset="0"/>
              <a:buChar char="•"/>
            </a:pPr>
            <a:r>
              <a:rPr lang="it-IT" sz="1400"/>
              <a:t>4.2.2. “</a:t>
            </a:r>
            <a:r>
              <a:rPr lang="it-IT" sz="1400" b="1" dirty="0"/>
              <a:t>Azioni per la maggiore capillarità e prossimità dei Centri per l’Impiego</a:t>
            </a:r>
            <a:r>
              <a:rPr lang="it-IT" sz="1400"/>
              <a:t>”.</a:t>
            </a:r>
            <a:endParaRPr lang="it-IT" sz="1400" dirty="0"/>
          </a:p>
          <a:p>
            <a:pPr algn="just"/>
            <a:endParaRPr lang="it-IT" sz="1400" dirty="0"/>
          </a:p>
          <a:p>
            <a:pPr algn="just"/>
            <a:r>
              <a:rPr lang="it-IT" sz="1400"/>
              <a:t>L’organizzazione territoriale traduce nei singoli PAR le strategie e le scelte regionali messe in atto al fine di intercettare e raggiungere i potenziali destinatari delle misure e degli interventi, a partire dai soggetti pubblici o privati e dall’offerta di servizi previsti sui territori. </a:t>
            </a:r>
          </a:p>
          <a:p>
            <a:pPr algn="just"/>
            <a:r>
              <a:rPr lang="it-IT" sz="1400"/>
              <a:t>In questo senso il programma GOL sembra delinearsi come momento di messa a sistema di soggetti, e servizi ad essi collegati, spostando potenzialmente il sistema delle politiche attive del lavoro verso un </a:t>
            </a:r>
            <a:r>
              <a:rPr lang="it-IT" sz="1400" b="1" dirty="0"/>
              <a:t>approccio capillare di intervento</a:t>
            </a:r>
            <a:r>
              <a:rPr lang="it-IT" sz="1400"/>
              <a:t>. </a:t>
            </a:r>
          </a:p>
          <a:p>
            <a:pPr algn="just"/>
            <a:r>
              <a:rPr lang="it-IT" sz="1400"/>
              <a:t>Capillare sia in vista dei potenziali beneficiari, sia in termini di coinvolgimento dei territori e degli attori dei diversi sistemi economici e produttivi, a partire dalle imprese che hanno il doppio ruolo di canale informativo privilegiato per la progettazione dell’occupabilità dei soggetti e di attore naturale di occupazione nel fornire occasioni di effettivo inserimento lavorativo.</a:t>
            </a:r>
            <a:endParaRPr lang="it-IT" sz="1400" dirty="0"/>
          </a:p>
          <a:p>
            <a:pPr algn="just"/>
            <a:endParaRPr lang="it-IT" sz="1400"/>
          </a:p>
          <a:p>
            <a:pPr algn="just"/>
            <a:r>
              <a:rPr lang="it-IT" sz="1400"/>
              <a:t>Per quanto i Centri per l’Impiego risultino centrali nell’architettura del programma, dalla lettura trasversale dei PAR e delle scelte in essi fatti si evince essi rientrano in un </a:t>
            </a:r>
            <a:r>
              <a:rPr lang="it-IT" sz="1400" b="1" dirty="0"/>
              <a:t>quadro</a:t>
            </a:r>
            <a:r>
              <a:rPr lang="it-IT" sz="1400"/>
              <a:t> più ampio </a:t>
            </a:r>
            <a:r>
              <a:rPr lang="it-IT" sz="1400" b="1" dirty="0"/>
              <a:t>di organizzazione territoriale </a:t>
            </a:r>
            <a:r>
              <a:rPr lang="it-IT" sz="1400"/>
              <a:t>dei servizi in cui i concetti chiave per l’attuazione sono capillarità e prossimità.</a:t>
            </a:r>
          </a:p>
        </p:txBody>
      </p:sp>
    </p:spTree>
    <p:extLst>
      <p:ext uri="{BB962C8B-B14F-4D97-AF65-F5344CB8AC3E}">
        <p14:creationId xmlns:p14="http://schemas.microsoft.com/office/powerpoint/2010/main" val="656677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37B5825-1C0A-4DAB-BDC6-081C81B42A68}"/>
              </a:ext>
            </a:extLst>
          </p:cNvPr>
          <p:cNvSpPr>
            <a:spLocks noGrp="1"/>
          </p:cNvSpPr>
          <p:nvPr>
            <p:ph type="body" sz="quarter" idx="10"/>
          </p:nvPr>
        </p:nvSpPr>
        <p:spPr/>
        <p:txBody>
          <a:bodyPr/>
          <a:lstStyle/>
          <a:p>
            <a:r>
              <a:rPr lang="it-IT"/>
              <a:t>AZIONI PER LO SVILUPPO</a:t>
            </a:r>
          </a:p>
        </p:txBody>
      </p:sp>
      <p:sp>
        <p:nvSpPr>
          <p:cNvPr id="3" name="Segnaposto testo 2">
            <a:extLst>
              <a:ext uri="{FF2B5EF4-FFF2-40B4-BE49-F238E27FC236}">
                <a16:creationId xmlns:a16="http://schemas.microsoft.com/office/drawing/2014/main" id="{42876DD2-747B-4144-9B2F-7850252AAA72}"/>
              </a:ext>
            </a:extLst>
          </p:cNvPr>
          <p:cNvSpPr>
            <a:spLocks noGrp="1"/>
          </p:cNvSpPr>
          <p:nvPr>
            <p:ph type="body" sz="quarter" idx="11"/>
          </p:nvPr>
        </p:nvSpPr>
        <p:spPr/>
        <p:txBody>
          <a:bodyPr/>
          <a:lstStyle/>
          <a:p>
            <a:pPr marR="0" lvl="0" defTabSz="1219444" rtl="0" eaLnBrk="1" fontAlgn="auto" latinLnBrk="0" hangingPunct="1">
              <a:lnSpc>
                <a:spcPct val="100000"/>
              </a:lnSpc>
              <a:spcBef>
                <a:spcPct val="20000"/>
              </a:spcBef>
              <a:spcAft>
                <a:spcPts val="0"/>
              </a:spcAft>
              <a:buClr>
                <a:srgbClr val="C8D152"/>
              </a:buClr>
              <a:buSzTx/>
              <a:tabLst/>
              <a:defRPr/>
            </a:pPr>
            <a:r>
              <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rPr>
              <a:t>FOCUS SUL RAPPORTO PUBBLICO-PRIVATO (</a:t>
            </a:r>
            <a:r>
              <a:rPr kumimoji="0" lang="it-IT" sz="1800" b="1" i="0" u="none" strike="noStrike" kern="1200" cap="none" spc="0" normalizeH="0" baseline="0" noProof="0">
                <a:ln>
                  <a:noFill/>
                </a:ln>
                <a:solidFill>
                  <a:srgbClr val="BACC24"/>
                </a:solidFill>
                <a:effectLst/>
                <a:highlight>
                  <a:srgbClr val="FFFF00"/>
                </a:highlight>
                <a:uLnTx/>
                <a:uFillTx/>
                <a:latin typeface="Century Gothic" panose="020F0302020204030204"/>
                <a:ea typeface="+mn-ea"/>
                <a:cs typeface="+mn-cs"/>
              </a:rPr>
              <a:t>CONFRONTO</a:t>
            </a:r>
            <a:r>
              <a:rPr lang="it-IT" dirty="0">
                <a:highlight>
                  <a:srgbClr val="FFFF00"/>
                </a:highlight>
                <a:latin typeface="Century Gothic" panose="020F0302020204030204"/>
              </a:rPr>
              <a:t> 1 DI 2)</a:t>
            </a:r>
            <a:endParaRPr kumimoji="0" lang="it-IT" sz="1800" b="0" i="0" u="none" strike="noStrike" kern="1200" cap="none" spc="0" normalizeH="0" baseline="0" noProof="0">
              <a:ln>
                <a:noFill/>
              </a:ln>
              <a:solidFill>
                <a:srgbClr val="BACC24"/>
              </a:solidFill>
              <a:effectLst/>
              <a:uLnTx/>
              <a:uFillTx/>
              <a:latin typeface="Century Gothic" panose="020F0302020204030204"/>
              <a:ea typeface="+mn-ea"/>
              <a:cs typeface="+mn-cs"/>
            </a:endParaRPr>
          </a:p>
          <a:p>
            <a:endParaRPr lang="it-IT"/>
          </a:p>
        </p:txBody>
      </p:sp>
      <p:graphicFrame>
        <p:nvGraphicFramePr>
          <p:cNvPr id="5" name="Tabella 4">
            <a:extLst>
              <a:ext uri="{FF2B5EF4-FFF2-40B4-BE49-F238E27FC236}">
                <a16:creationId xmlns:a16="http://schemas.microsoft.com/office/drawing/2014/main" id="{4AC2BE2A-62E7-4A7E-BF5F-3C653EFFF299}"/>
              </a:ext>
            </a:extLst>
          </p:cNvPr>
          <p:cNvGraphicFramePr>
            <a:graphicFrameLocks noGrp="1"/>
          </p:cNvGraphicFramePr>
          <p:nvPr>
            <p:extLst>
              <p:ext uri="{D42A27DB-BD31-4B8C-83A1-F6EECF244321}">
                <p14:modId xmlns:p14="http://schemas.microsoft.com/office/powerpoint/2010/main" val="2055525084"/>
              </p:ext>
            </p:extLst>
          </p:nvPr>
        </p:nvGraphicFramePr>
        <p:xfrm>
          <a:off x="220934" y="1472933"/>
          <a:ext cx="11721128" cy="4762105"/>
        </p:xfrm>
        <a:graphic>
          <a:graphicData uri="http://schemas.openxmlformats.org/drawingml/2006/table">
            <a:tbl>
              <a:tblPr firstRow="1" bandRow="1">
                <a:tableStyleId>{21E4AEA4-8DFA-4A89-87EB-49C32662AFE0}</a:tableStyleId>
              </a:tblPr>
              <a:tblGrid>
                <a:gridCol w="2930282">
                  <a:extLst>
                    <a:ext uri="{9D8B030D-6E8A-4147-A177-3AD203B41FA5}">
                      <a16:colId xmlns:a16="http://schemas.microsoft.com/office/drawing/2014/main" val="2536736326"/>
                    </a:ext>
                  </a:extLst>
                </a:gridCol>
                <a:gridCol w="2930282">
                  <a:extLst>
                    <a:ext uri="{9D8B030D-6E8A-4147-A177-3AD203B41FA5}">
                      <a16:colId xmlns:a16="http://schemas.microsoft.com/office/drawing/2014/main" val="4032216179"/>
                    </a:ext>
                  </a:extLst>
                </a:gridCol>
                <a:gridCol w="2930282">
                  <a:extLst>
                    <a:ext uri="{9D8B030D-6E8A-4147-A177-3AD203B41FA5}">
                      <a16:colId xmlns:a16="http://schemas.microsoft.com/office/drawing/2014/main" val="2488729151"/>
                    </a:ext>
                  </a:extLst>
                </a:gridCol>
                <a:gridCol w="2930282">
                  <a:extLst>
                    <a:ext uri="{9D8B030D-6E8A-4147-A177-3AD203B41FA5}">
                      <a16:colId xmlns:a16="http://schemas.microsoft.com/office/drawing/2014/main" val="3664353319"/>
                    </a:ext>
                  </a:extLst>
                </a:gridCol>
              </a:tblGrid>
              <a:tr h="274474">
                <a:tc>
                  <a:txBody>
                    <a:bodyPr/>
                    <a:lstStyle/>
                    <a:p>
                      <a:r>
                        <a:rPr lang="it-IT" sz="1600"/>
                        <a:t>Emilia-Romagna</a:t>
                      </a:r>
                    </a:p>
                  </a:txBody>
                  <a:tcPr/>
                </a:tc>
                <a:tc>
                  <a:txBody>
                    <a:bodyPr/>
                    <a:lstStyle/>
                    <a:p>
                      <a:r>
                        <a:rPr lang="it-IT" sz="1600"/>
                        <a:t>Friuli </a:t>
                      </a:r>
                      <a:r>
                        <a:rPr lang="it-IT" sz="1600" err="1"/>
                        <a:t>Venzia</a:t>
                      </a:r>
                      <a:r>
                        <a:rPr lang="it-IT" sz="1600"/>
                        <a:t> Giulia</a:t>
                      </a:r>
                    </a:p>
                  </a:txBody>
                  <a:tcPr/>
                </a:tc>
                <a:tc>
                  <a:txBody>
                    <a:bodyPr/>
                    <a:lstStyle/>
                    <a:p>
                      <a:r>
                        <a:rPr lang="it-IT" sz="1600"/>
                        <a:t>Lombardia</a:t>
                      </a:r>
                    </a:p>
                  </a:txBody>
                  <a:tcPr/>
                </a:tc>
                <a:tc>
                  <a:txBody>
                    <a:bodyPr/>
                    <a:lstStyle/>
                    <a:p>
                      <a:r>
                        <a:rPr lang="it-IT" sz="1600"/>
                        <a:t>Piemonte</a:t>
                      </a:r>
                    </a:p>
                  </a:txBody>
                  <a:tcPr/>
                </a:tc>
                <a:extLst>
                  <a:ext uri="{0D108BD9-81ED-4DB2-BD59-A6C34878D82A}">
                    <a16:rowId xmlns:a16="http://schemas.microsoft.com/office/drawing/2014/main" val="3202518105"/>
                  </a:ext>
                </a:extLst>
              </a:tr>
              <a:tr h="4426825">
                <a:tc>
                  <a:txBody>
                    <a:bodyPr/>
                    <a:lstStyle/>
                    <a:p>
                      <a:pPr algn="just"/>
                      <a:r>
                        <a:rPr lang="it-IT" sz="1200"/>
                        <a:t>Il soggetto privato, una volta accreditato, per poter prendere in carico gli utenti dovrà candidarsi ai programmi di politica attiva partecipando a bandi. </a:t>
                      </a:r>
                    </a:p>
                    <a:p>
                      <a:pPr algn="just"/>
                      <a:endParaRPr lang="it-IT" sz="1200"/>
                    </a:p>
                    <a:p>
                      <a:pPr algn="just"/>
                      <a:r>
                        <a:rPr lang="it-IT" sz="1200"/>
                        <a:t>L’operatore pubblico individua i programmi, le prestazioni e le misure più utili ed eventualmente aggiorna il Patto stesso. Al momento della stipula del </a:t>
                      </a:r>
                      <a:r>
                        <a:rPr lang="it-IT" sz="1200" b="1"/>
                        <a:t>Patto di Servizio Personalizzato </a:t>
                      </a:r>
                      <a:r>
                        <a:rPr lang="it-IT" sz="1200"/>
                        <a:t>l’operatore pubblico, inserirà il programma GOL e le specifiche misure riferite al cluster individuato nel patto, rimandando al soggetto privato l’erogazione delle misure previste.</a:t>
                      </a:r>
                      <a:endParaRPr lang="it-IT" sz="1200" dirty="0"/>
                    </a:p>
                  </a:txBody>
                  <a:tcPr/>
                </a:tc>
                <a:tc>
                  <a:txBody>
                    <a:bodyPr/>
                    <a:lstStyle/>
                    <a:p>
                      <a:pPr algn="just"/>
                      <a:r>
                        <a:rPr lang="it-IT" sz="1200"/>
                        <a:t>Il </a:t>
                      </a:r>
                      <a:r>
                        <a:rPr lang="it-IT" sz="1200" b="1"/>
                        <a:t>protocollo di collaborazione </a:t>
                      </a:r>
                      <a:r>
                        <a:rPr lang="it-IT" sz="1200"/>
                        <a:t>prevede l’attivazione di forme di cooperazione e scambio informativo al fine di assicurare ai lavoratori della regione maggiori opportunità di formazione, di impiego e di reinserimento lavorativo. </a:t>
                      </a:r>
                    </a:p>
                    <a:p>
                      <a:pPr algn="just"/>
                      <a:endParaRPr lang="it-IT" sz="1200"/>
                    </a:p>
                    <a:p>
                      <a:pPr marL="0" indent="0" algn="just">
                        <a:buFont typeface="Arial" panose="020B0604020202020204" pitchFamily="34" charset="0"/>
                        <a:buNone/>
                      </a:pPr>
                      <a:r>
                        <a:rPr lang="it-IT" sz="1200"/>
                        <a:t>Le linee di attività definite sono tre:</a:t>
                      </a:r>
                    </a:p>
                    <a:p>
                      <a:pPr marL="0" indent="0" algn="just">
                        <a:buFont typeface="Arial" panose="020B0604020202020204" pitchFamily="34" charset="0"/>
                        <a:buNone/>
                      </a:pPr>
                      <a:endParaRPr lang="it-IT" sz="1200"/>
                    </a:p>
                    <a:p>
                      <a:pPr marL="171450" indent="-171450" algn="just">
                        <a:buFont typeface="Arial" panose="020B0604020202020204" pitchFamily="34" charset="0"/>
                        <a:buChar char="•"/>
                      </a:pPr>
                      <a:r>
                        <a:rPr lang="it-IT" sz="1200" b="1"/>
                        <a:t>promozione</a:t>
                      </a:r>
                      <a:r>
                        <a:rPr lang="it-IT" sz="1200"/>
                        <a:t> di attività formative; </a:t>
                      </a:r>
                    </a:p>
                    <a:p>
                      <a:pPr marL="171450" indent="-171450" algn="just">
                        <a:buFont typeface="Arial" panose="020B0604020202020204" pitchFamily="34" charset="0"/>
                        <a:buChar char="•"/>
                      </a:pPr>
                      <a:r>
                        <a:rPr lang="it-IT" sz="1200" b="1"/>
                        <a:t>collegamento</a:t>
                      </a:r>
                      <a:r>
                        <a:rPr lang="it-IT" sz="1200"/>
                        <a:t> con i CPI nelle attività di preselezione; </a:t>
                      </a:r>
                    </a:p>
                    <a:p>
                      <a:pPr marL="171450" indent="-171450" algn="just">
                        <a:buFont typeface="Arial" panose="020B0604020202020204" pitchFamily="34" charset="0"/>
                        <a:buChar char="•"/>
                      </a:pPr>
                      <a:r>
                        <a:rPr lang="it-IT" sz="1200" b="1"/>
                        <a:t>collaborazione</a:t>
                      </a:r>
                      <a:r>
                        <a:rPr lang="it-IT" sz="1200"/>
                        <a:t> per altre iniziative di politica attiva del lavoro</a:t>
                      </a:r>
                      <a:endParaRPr lang="it-IT" sz="1200" dirty="0"/>
                    </a:p>
                  </a:txBody>
                  <a:tcPr/>
                </a:tc>
                <a:tc>
                  <a:txBody>
                    <a:bodyPr/>
                    <a:lstStyle/>
                    <a:p>
                      <a:pPr algn="just"/>
                      <a:r>
                        <a:rPr lang="it-IT" sz="1200"/>
                        <a:t>La cooperazione tra sistema pubblico e sistema privato in Lombardia si realizza attraverso l’animazione delle reti con </a:t>
                      </a:r>
                      <a:r>
                        <a:rPr lang="it-IT" sz="1200" b="1"/>
                        <a:t>due interventi</a:t>
                      </a:r>
                      <a:r>
                        <a:rPr lang="it-IT" sz="1200"/>
                        <a:t> principali:</a:t>
                      </a:r>
                    </a:p>
                    <a:p>
                      <a:pPr algn="just"/>
                      <a:endParaRPr lang="it-IT" sz="1200"/>
                    </a:p>
                    <a:p>
                      <a:pPr marL="171450" indent="-171450" algn="just">
                        <a:buFont typeface="Arial" panose="020B0604020202020204" pitchFamily="34" charset="0"/>
                        <a:buChar char="•"/>
                      </a:pPr>
                      <a:r>
                        <a:rPr lang="it-IT" sz="1200"/>
                        <a:t>l’organizzazione sul territorio di un </a:t>
                      </a:r>
                      <a:r>
                        <a:rPr lang="it-IT" sz="1200" b="1"/>
                        <a:t>raccordo strutturato </a:t>
                      </a:r>
                      <a:r>
                        <a:rPr lang="it-IT" sz="1200"/>
                        <a:t>fra il sistema pubblico, operatori accreditati ai servizi al lavoro e operatori accreditati alla Formazione;</a:t>
                      </a:r>
                    </a:p>
                    <a:p>
                      <a:pPr marL="171450" indent="-171450" algn="just">
                        <a:buFont typeface="Arial" panose="020B0604020202020204" pitchFamily="34" charset="0"/>
                        <a:buChar char="•"/>
                      </a:pPr>
                      <a:r>
                        <a:rPr lang="it-IT" sz="1200"/>
                        <a:t>lo </a:t>
                      </a:r>
                      <a:r>
                        <a:rPr lang="it-IT" sz="1200" b="1"/>
                        <a:t>sviluppo di un sistema delle politiche </a:t>
                      </a:r>
                      <a:r>
                        <a:rPr lang="it-IT" sz="1200"/>
                        <a:t>tramite GOL con l’attuazione del piano di rafforzamento dei Centri per l’Impiego.</a:t>
                      </a:r>
                      <a:endParaRPr lang="it-IT" sz="1200" dirty="0"/>
                    </a:p>
                  </a:txBody>
                  <a:tcPr/>
                </a:tc>
                <a:tc>
                  <a:txBody>
                    <a:bodyPr/>
                    <a:lstStyle/>
                    <a:p>
                      <a:pPr algn="just"/>
                      <a:r>
                        <a:rPr lang="it-IT" sz="1200"/>
                        <a:t>I CPI mantengono le proprie funzioni e vengono affiancati dalla </a:t>
                      </a:r>
                      <a:r>
                        <a:rPr lang="it-IT" sz="1200" b="1"/>
                        <a:t>rete degli accreditati</a:t>
                      </a:r>
                      <a:r>
                        <a:rPr lang="it-IT" sz="1200"/>
                        <a:t> sia nell’accesso ai servizi sia nell’attuazione delle misure. </a:t>
                      </a:r>
                    </a:p>
                    <a:p>
                      <a:pPr algn="just"/>
                      <a:endParaRPr lang="it-IT" sz="1200"/>
                    </a:p>
                    <a:p>
                      <a:pPr algn="just"/>
                      <a:r>
                        <a:rPr lang="it-IT" sz="1200"/>
                        <a:t>Il sistema territoriale dei servizi assume pertanto </a:t>
                      </a:r>
                      <a:r>
                        <a:rPr lang="it-IT" sz="1200" b="1"/>
                        <a:t>carattere misto pubblico privato</a:t>
                      </a:r>
                      <a:r>
                        <a:rPr lang="it-IT" sz="1200"/>
                        <a:t> con prestazioni ordinarie garantite da tutti i punti della rete e prestazioni dipendenti dalla programmazione regionale e dalle risorse disponibili. </a:t>
                      </a:r>
                    </a:p>
                    <a:p>
                      <a:pPr algn="just"/>
                      <a:endParaRPr lang="it-IT" sz="1200"/>
                    </a:p>
                    <a:p>
                      <a:pPr algn="just"/>
                      <a:r>
                        <a:rPr lang="it-IT" sz="1200"/>
                        <a:t>Gli operatori pubblici e gli operatori accreditati concorrono all’attuazione delle misure e per questi ultimi sono previste degli avvisi per l’affidamento delle risorse.</a:t>
                      </a:r>
                      <a:endParaRPr lang="it-IT" sz="1200" dirty="0"/>
                    </a:p>
                  </a:txBody>
                  <a:tcPr/>
                </a:tc>
                <a:extLst>
                  <a:ext uri="{0D108BD9-81ED-4DB2-BD59-A6C34878D82A}">
                    <a16:rowId xmlns:a16="http://schemas.microsoft.com/office/drawing/2014/main" val="3580492154"/>
                  </a:ext>
                </a:extLst>
              </a:tr>
            </a:tbl>
          </a:graphicData>
        </a:graphic>
      </p:graphicFrame>
    </p:spTree>
    <p:extLst>
      <p:ext uri="{BB962C8B-B14F-4D97-AF65-F5344CB8AC3E}">
        <p14:creationId xmlns:p14="http://schemas.microsoft.com/office/powerpoint/2010/main" val="2075260549"/>
      </p:ext>
    </p:extLst>
  </p:cSld>
  <p:clrMapOvr>
    <a:masterClrMapping/>
  </p:clrMapOvr>
</p:sld>
</file>

<file path=ppt/theme/theme1.xml><?xml version="1.0" encoding="utf-8"?>
<a:theme xmlns:a="http://schemas.openxmlformats.org/drawingml/2006/main" name="Tema di Office">
  <a:themeElements>
    <a:clrScheme name="PTSCLAS 2021">
      <a:dk1>
        <a:sysClr val="windowText" lastClr="000000"/>
      </a:dk1>
      <a:lt1>
        <a:sysClr val="window" lastClr="FFFFFF"/>
      </a:lt1>
      <a:dk2>
        <a:srgbClr val="231B32"/>
      </a:dk2>
      <a:lt2>
        <a:srgbClr val="C6C6C6"/>
      </a:lt2>
      <a:accent1>
        <a:srgbClr val="E9DF00"/>
      </a:accent1>
      <a:accent2>
        <a:srgbClr val="C7D32F"/>
      </a:accent2>
      <a:accent3>
        <a:srgbClr val="516927"/>
      </a:accent3>
      <a:accent4>
        <a:srgbClr val="585A6C"/>
      </a:accent4>
      <a:accent5>
        <a:srgbClr val="005A81"/>
      </a:accent5>
      <a:accent6>
        <a:srgbClr val="94D7F4"/>
      </a:accent6>
      <a:hlink>
        <a:srgbClr val="868686"/>
      </a:hlink>
      <a:folHlink>
        <a:srgbClr val="02193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TS CLAS_template in widescreen 2019.potx" id="{47D97E66-6042-4407-82A1-7307076AEE96}" vid="{D55C1C8C-F27D-4A3E-B338-639ECF856CEB}"/>
    </a:ext>
  </a:extLst>
</a:theme>
</file>

<file path=ppt/theme/theme2.xml><?xml version="1.0" encoding="utf-8"?>
<a:theme xmlns:a="http://schemas.openxmlformats.org/drawingml/2006/main" name="Personalizza struttura">
  <a:themeElements>
    <a:clrScheme name="PTSCLAS 2021">
      <a:dk1>
        <a:sysClr val="windowText" lastClr="000000"/>
      </a:dk1>
      <a:lt1>
        <a:sysClr val="window" lastClr="FFFFFF"/>
      </a:lt1>
      <a:dk2>
        <a:srgbClr val="19123D"/>
      </a:dk2>
      <a:lt2>
        <a:srgbClr val="C6C6C6"/>
      </a:lt2>
      <a:accent1>
        <a:srgbClr val="E9DF00"/>
      </a:accent1>
      <a:accent2>
        <a:srgbClr val="BCD346"/>
      </a:accent2>
      <a:accent3>
        <a:srgbClr val="516927"/>
      </a:accent3>
      <a:accent4>
        <a:srgbClr val="585A6C"/>
      </a:accent4>
      <a:accent5>
        <a:srgbClr val="005A81"/>
      </a:accent5>
      <a:accent6>
        <a:srgbClr val="94D7F4"/>
      </a:accent6>
      <a:hlink>
        <a:srgbClr val="868686"/>
      </a:hlink>
      <a:folHlink>
        <a:srgbClr val="02193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2">
    <wetp:webextensionref xmlns:r="http://schemas.openxmlformats.org/officeDocument/2006/relationships" r:id="rId1"/>
  </wetp:taskpane>
  <wetp:taskpane dockstate="right" visibility="0" width="525" row="10">
    <wetp:webextensionref xmlns:r="http://schemas.openxmlformats.org/officeDocument/2006/relationships" r:id="rId2"/>
  </wetp:taskpane>
  <wetp:taskpane dockstate="right" visibility="0" width="525" row="11">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D8BAAA2E-8789-4368-AEA6-FAD95A72674D}">
  <we:reference id="wa104379997" version="2.0.0.0" store="it-IT" storeType="OMEX"/>
  <we:alternateReferences>
    <we:reference id="wa104379997" version="2.0.0.0" store="WA104379997"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3205FE42-2DF4-40A3-A5FA-6251744CBBBB}">
  <we:reference id="wa104380907" version="3.0.0.0" store="it-IT" storeType="OMEX"/>
  <we:alternateReferences>
    <we:reference id="wa104380907" version="3.0.0.0" store="WA104380907"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9E48107D-33D5-4FEF-A8E5-FB67DD0A3B27}">
  <we:reference id="wa104381139" version="1.0.0.0" store="it-IT" storeType="OMEX"/>
  <we:alternateReferences>
    <we:reference id="wa104381139" version="1.0.0.0" store="WA10438113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A95A78FF47FCFC43996A03F517D8FBA3" ma:contentTypeVersion="10" ma:contentTypeDescription="Creare un nuovo documento." ma:contentTypeScope="" ma:versionID="d73de7eb862ee473b5073865d766ad03">
  <xsd:schema xmlns:xsd="http://www.w3.org/2001/XMLSchema" xmlns:xs="http://www.w3.org/2001/XMLSchema" xmlns:p="http://schemas.microsoft.com/office/2006/metadata/properties" xmlns:ns2="963f5ef1-1d8e-481b-a7c3-b5d404e7e0a5" targetNamespace="http://schemas.microsoft.com/office/2006/metadata/properties" ma:root="true" ma:fieldsID="d07b2abe8d4b6c56d9db450491c6a00c" ns2:_="">
    <xsd:import namespace="963f5ef1-1d8e-481b-a7c3-b5d404e7e0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f5ef1-1d8e-481b-a7c3-b5d404e7e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75BE10-D95C-4E22-970E-A2174DFBEF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3900475-6AFA-4253-B2DC-C06E5B30899E}">
  <ds:schemaRefs>
    <ds:schemaRef ds:uri="963f5ef1-1d8e-481b-a7c3-b5d404e7e0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2052D2-6CEE-4127-A468-C73BCF107B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1597</TotalTime>
  <Words>3695</Words>
  <Application>Microsoft Macintosh PowerPoint</Application>
  <PresentationFormat>Personalizzato</PresentationFormat>
  <Paragraphs>395</Paragraphs>
  <Slides>33</Slides>
  <Notes>2</Notes>
  <HiddenSlides>0</HiddenSlides>
  <MMClips>0</MMClips>
  <ScaleCrop>false</ScaleCrop>
  <HeadingPairs>
    <vt:vector size="8" baseType="variant">
      <vt:variant>
        <vt:lpstr>Caratteri utilizzati</vt:lpstr>
      </vt:variant>
      <vt:variant>
        <vt:i4>7</vt:i4>
      </vt:variant>
      <vt:variant>
        <vt:lpstr>Tema</vt:lpstr>
      </vt:variant>
      <vt:variant>
        <vt:i4>2</vt:i4>
      </vt:variant>
      <vt:variant>
        <vt:lpstr>Server OLE incorporati</vt:lpstr>
      </vt:variant>
      <vt:variant>
        <vt:i4>1</vt:i4>
      </vt:variant>
      <vt:variant>
        <vt:lpstr>Titoli diapositive</vt:lpstr>
      </vt:variant>
      <vt:variant>
        <vt:i4>33</vt:i4>
      </vt:variant>
    </vt:vector>
  </HeadingPairs>
  <TitlesOfParts>
    <vt:vector size="43" baseType="lpstr">
      <vt:lpstr>Arial</vt:lpstr>
      <vt:lpstr>Calibri</vt:lpstr>
      <vt:lpstr>Century Gothic</vt:lpstr>
      <vt:lpstr>Helvetica</vt:lpstr>
      <vt:lpstr>Montserrat</vt:lpstr>
      <vt:lpstr>Proxima Nova Rg</vt:lpstr>
      <vt:lpstr>Wingdings</vt:lpstr>
      <vt:lpstr>Tema di Office</vt:lpstr>
      <vt:lpstr>Personalizza struttura</vt:lpstr>
      <vt:lpstr>Worksheet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Governance sul territorio: tre obiettivi strategici del Piano GOL</vt:lpstr>
      <vt:lpstr>Come realizzare gli obiettivi</vt:lpstr>
      <vt:lpstr>Ampliare i punti di contatto verso il bisogno: una ipotesi: i Punti Informativi</vt:lpstr>
      <vt:lpstr>I Patti Territoriali per le Competenze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Sonia Zibellini</dc:creator>
  <cp:lastModifiedBy>Giuseppe Livio</cp:lastModifiedBy>
  <cp:revision>3</cp:revision>
  <cp:lastPrinted>2022-03-25T17:15:57Z</cp:lastPrinted>
  <dcterms:created xsi:type="dcterms:W3CDTF">2019-01-24T14:17:29Z</dcterms:created>
  <dcterms:modified xsi:type="dcterms:W3CDTF">2022-03-25T18:01:31Z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0x010100A95A78FF47FCFC43996A03F517D8FBA3</vt:lpwstr>
  </property>
  <property fmtid="{D5CDD505-2E9C-101B-9397-08002B2CF9AE}" pid="3" name="Order">
    <vt:r8>2896400</vt:r8>
  </property>
</Properties>
</file>